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2" r:id="rId1"/>
    <p:sldMasterId id="2147483760" r:id="rId2"/>
    <p:sldMasterId id="2147483763" r:id="rId3"/>
  </p:sldMasterIdLst>
  <p:notesMasterIdLst>
    <p:notesMasterId r:id="rId27"/>
  </p:notesMasterIdLst>
  <p:handoutMasterIdLst>
    <p:handoutMasterId r:id="rId28"/>
  </p:handoutMasterIdLst>
  <p:sldIdLst>
    <p:sldId id="283" r:id="rId4"/>
    <p:sldId id="262" r:id="rId5"/>
    <p:sldId id="256" r:id="rId6"/>
    <p:sldId id="264" r:id="rId7"/>
    <p:sldId id="265" r:id="rId8"/>
    <p:sldId id="284"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08">
          <p15:clr>
            <a:srgbClr val="A4A3A4"/>
          </p15:clr>
        </p15:guide>
        <p15:guide id="2" orient="horz" pos="2820">
          <p15:clr>
            <a:srgbClr val="A4A3A4"/>
          </p15:clr>
        </p15:guide>
        <p15:guide id="3" pos="2880">
          <p15:clr>
            <a:srgbClr val="A4A3A4"/>
          </p15:clr>
        </p15:guide>
        <p15:guide id="4" pos="5616">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CC3300"/>
    </p:penClr>
    <p:extLst>
      <p:ext uri="{EC167BDD-8182-4AB7-AECC-EB403E3ABB37}">
        <p14:laserClr xmlns:p14="http://schemas.microsoft.com/office/powerpoint/2010/main">
          <a:srgbClr val="0000FF"/>
        </p14:laserClr>
      </p:ext>
      <p:ext uri="{2FDB2607-1784-4EEB-B798-7EB5836EED8A}">
        <p14:showMediaCtrls xmlns:p14="http://schemas.microsoft.com/office/powerpoint/2010/main" val="1"/>
      </p:ext>
    </p:extLst>
  </p:showPr>
  <p:clrMru>
    <a:srgbClr val="99FF66"/>
    <a:srgbClr val="3DC4D8"/>
    <a:srgbClr val="FDEE17"/>
    <a:srgbClr val="3BDBC2"/>
    <a:srgbClr val="2B928C"/>
    <a:srgbClr val="F77462"/>
    <a:srgbClr val="E4DD9C"/>
    <a:srgbClr val="A2D39C"/>
    <a:srgbClr val="EAF0AC"/>
    <a:srgbClr val="6179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8" autoAdjust="0"/>
    <p:restoredTop sz="62987" autoAdjust="0"/>
  </p:normalViewPr>
  <p:slideViewPr>
    <p:cSldViewPr>
      <p:cViewPr varScale="1">
        <p:scale>
          <a:sx n="82" d="100"/>
          <a:sy n="82" d="100"/>
        </p:scale>
        <p:origin x="1724" y="280"/>
      </p:cViewPr>
      <p:guideLst>
        <p:guide orient="horz" pos="708"/>
        <p:guide orient="horz" pos="2820"/>
        <p:guide pos="2880"/>
        <p:guide pos="5616"/>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67" d="100"/>
          <a:sy n="67" d="100"/>
        </p:scale>
        <p:origin x="2454"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handoutMaster" Target="handoutMasters/handout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hyperlink" Target="mailto:alashcraft@gmail.com" TargetMode="External"/><Relationship Id="rId5" Type="http://schemas.openxmlformats.org/officeDocument/2006/relationships/image" Target="../media/image26.svg"/><Relationship Id="rId4" Type="http://schemas.openxmlformats.org/officeDocument/2006/relationships/image" Target="../media/image25.png"/></Relationships>
</file>

<file path=ppt/diagrams/_rels/drawing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svg"/><Relationship Id="rId1" Type="http://schemas.openxmlformats.org/officeDocument/2006/relationships/image" Target="../media/image23.png"/><Relationship Id="rId5" Type="http://schemas.openxmlformats.org/officeDocument/2006/relationships/hyperlink" Target="mailto:alashcraft@gmail.com" TargetMode="External"/><Relationship Id="rId4" Type="http://schemas.openxmlformats.org/officeDocument/2006/relationships/image" Target="../media/image2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B54CF6F-216F-4088-B831-DC48D85A8FC8}" type="doc">
      <dgm:prSet loTypeId="urn:microsoft.com/office/officeart/2018/2/layout/IconLabelList" loCatId="icon" qsTypeId="urn:microsoft.com/office/officeart/2005/8/quickstyle/simple1" qsCatId="simple" csTypeId="urn:microsoft.com/office/officeart/2018/5/colors/Iconchunking_neutralbg_colorful2" csCatId="colorful" phldr="1"/>
      <dgm:spPr/>
      <dgm:t>
        <a:bodyPr/>
        <a:lstStyle/>
        <a:p>
          <a:endParaRPr lang="en-US"/>
        </a:p>
      </dgm:t>
    </dgm:pt>
    <dgm:pt modelId="{E13EDD9C-9480-4546-A61B-B7EC9E4F270C}">
      <dgm:prSet/>
      <dgm:spPr/>
      <dgm:t>
        <a:bodyPr/>
        <a:lstStyle/>
        <a:p>
          <a:r>
            <a:rPr lang="en-US"/>
            <a:t>Thank you!</a:t>
          </a:r>
        </a:p>
      </dgm:t>
    </dgm:pt>
    <dgm:pt modelId="{BED4AF00-398C-4248-98B1-32CE848AB2B9}" type="parTrans" cxnId="{FB6006D2-487C-4F89-AB64-490C43581D2B}">
      <dgm:prSet/>
      <dgm:spPr/>
      <dgm:t>
        <a:bodyPr/>
        <a:lstStyle/>
        <a:p>
          <a:endParaRPr lang="en-US"/>
        </a:p>
      </dgm:t>
    </dgm:pt>
    <dgm:pt modelId="{79197AEE-603F-4F4E-91AB-40E5A467FB8F}" type="sibTrans" cxnId="{FB6006D2-487C-4F89-AB64-490C43581D2B}">
      <dgm:prSet/>
      <dgm:spPr/>
      <dgm:t>
        <a:bodyPr/>
        <a:lstStyle/>
        <a:p>
          <a:endParaRPr lang="en-US"/>
        </a:p>
      </dgm:t>
    </dgm:pt>
    <dgm:pt modelId="{6098B79C-6260-49B8-AC82-3CD610AC7215}">
      <dgm:prSet/>
      <dgm:spPr/>
      <dgm:t>
        <a:bodyPr/>
        <a:lstStyle/>
        <a:p>
          <a:r>
            <a:rPr lang="en-US"/>
            <a:t>Contact: </a:t>
          </a:r>
          <a:r>
            <a:rPr lang="en-US">
              <a:hlinkClick xmlns:r="http://schemas.openxmlformats.org/officeDocument/2006/relationships" r:id="rId1"/>
            </a:rPr>
            <a:t>alashcraft@gmail.com</a:t>
          </a:r>
          <a:endParaRPr lang="en-US"/>
        </a:p>
      </dgm:t>
    </dgm:pt>
    <dgm:pt modelId="{C5AB867B-E08E-4FF7-BE9C-3B9B87043CCC}" type="parTrans" cxnId="{27E1ECDE-9FDD-4C8D-93DA-E8B037F14085}">
      <dgm:prSet/>
      <dgm:spPr/>
      <dgm:t>
        <a:bodyPr/>
        <a:lstStyle/>
        <a:p>
          <a:endParaRPr lang="en-US"/>
        </a:p>
      </dgm:t>
    </dgm:pt>
    <dgm:pt modelId="{A06A6997-194E-404C-BF46-63938C775435}" type="sibTrans" cxnId="{27E1ECDE-9FDD-4C8D-93DA-E8B037F14085}">
      <dgm:prSet/>
      <dgm:spPr/>
      <dgm:t>
        <a:bodyPr/>
        <a:lstStyle/>
        <a:p>
          <a:endParaRPr lang="en-US"/>
        </a:p>
      </dgm:t>
    </dgm:pt>
    <dgm:pt modelId="{5C961106-C85A-4B7B-B955-F9B2933290D4}" type="pres">
      <dgm:prSet presAssocID="{8B54CF6F-216F-4088-B831-DC48D85A8FC8}" presName="root" presStyleCnt="0">
        <dgm:presLayoutVars>
          <dgm:dir/>
          <dgm:resizeHandles val="exact"/>
        </dgm:presLayoutVars>
      </dgm:prSet>
      <dgm:spPr/>
    </dgm:pt>
    <dgm:pt modelId="{0D4CCBE2-0B7B-4FB1-93E4-AE83B15A2D51}" type="pres">
      <dgm:prSet presAssocID="{E13EDD9C-9480-4546-A61B-B7EC9E4F270C}" presName="compNode" presStyleCnt="0"/>
      <dgm:spPr/>
    </dgm:pt>
    <dgm:pt modelId="{4E9C7018-5DB4-417B-9C28-29C26F5E8063}" type="pres">
      <dgm:prSet presAssocID="{E13EDD9C-9480-4546-A61B-B7EC9E4F270C}" presName="iconRect" presStyleLbl="node1" presStyleIdx="0" presStyleCnt="2"/>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Sunglasses Face with Solid Fill"/>
        </a:ext>
      </dgm:extLst>
    </dgm:pt>
    <dgm:pt modelId="{F5DE4539-DFB3-4016-9CA9-B8127F5986B7}" type="pres">
      <dgm:prSet presAssocID="{E13EDD9C-9480-4546-A61B-B7EC9E4F270C}" presName="spaceRect" presStyleCnt="0"/>
      <dgm:spPr/>
    </dgm:pt>
    <dgm:pt modelId="{3408D149-E14C-4ABB-A816-A03BD5B696B4}" type="pres">
      <dgm:prSet presAssocID="{E13EDD9C-9480-4546-A61B-B7EC9E4F270C}" presName="textRect" presStyleLbl="revTx" presStyleIdx="0" presStyleCnt="2">
        <dgm:presLayoutVars>
          <dgm:chMax val="1"/>
          <dgm:chPref val="1"/>
        </dgm:presLayoutVars>
      </dgm:prSet>
      <dgm:spPr/>
    </dgm:pt>
    <dgm:pt modelId="{BB84CB33-74E0-4752-AEB6-FABF4DCA1047}" type="pres">
      <dgm:prSet presAssocID="{79197AEE-603F-4F4E-91AB-40E5A467FB8F}" presName="sibTrans" presStyleCnt="0"/>
      <dgm:spPr/>
    </dgm:pt>
    <dgm:pt modelId="{BFF0E51C-BA6D-480F-94DA-7B1C8575C204}" type="pres">
      <dgm:prSet presAssocID="{6098B79C-6260-49B8-AC82-3CD610AC7215}" presName="compNode" presStyleCnt="0"/>
      <dgm:spPr/>
    </dgm:pt>
    <dgm:pt modelId="{1B562E01-8DDF-4EC6-815A-B2D84FB9B180}" type="pres">
      <dgm:prSet presAssocID="{6098B79C-6260-49B8-AC82-3CD610AC7215}" presName="iconRect" presStyleLbl="node1" presStyleIdx="1" presStyleCnt="2"/>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Email"/>
        </a:ext>
      </dgm:extLst>
    </dgm:pt>
    <dgm:pt modelId="{6BF157D2-065B-4646-B39B-C68C0EE171AA}" type="pres">
      <dgm:prSet presAssocID="{6098B79C-6260-49B8-AC82-3CD610AC7215}" presName="spaceRect" presStyleCnt="0"/>
      <dgm:spPr/>
    </dgm:pt>
    <dgm:pt modelId="{89F867C5-4AA0-428D-A714-4F7E993FB62B}" type="pres">
      <dgm:prSet presAssocID="{6098B79C-6260-49B8-AC82-3CD610AC7215}" presName="textRect" presStyleLbl="revTx" presStyleIdx="1" presStyleCnt="2">
        <dgm:presLayoutVars>
          <dgm:chMax val="1"/>
          <dgm:chPref val="1"/>
        </dgm:presLayoutVars>
      </dgm:prSet>
      <dgm:spPr/>
    </dgm:pt>
  </dgm:ptLst>
  <dgm:cxnLst>
    <dgm:cxn modelId="{0DDE143C-BF35-4636-9190-525BECEA9040}" type="presOf" srcId="{6098B79C-6260-49B8-AC82-3CD610AC7215}" destId="{89F867C5-4AA0-428D-A714-4F7E993FB62B}" srcOrd="0" destOrd="0" presId="urn:microsoft.com/office/officeart/2018/2/layout/IconLabelList"/>
    <dgm:cxn modelId="{46304599-2241-4BF9-825F-F5E51A5C7BFC}" type="presOf" srcId="{8B54CF6F-216F-4088-B831-DC48D85A8FC8}" destId="{5C961106-C85A-4B7B-B955-F9B2933290D4}" srcOrd="0" destOrd="0" presId="urn:microsoft.com/office/officeart/2018/2/layout/IconLabelList"/>
    <dgm:cxn modelId="{44AB46A8-0E40-4985-9802-F2714A73B3DD}" type="presOf" srcId="{E13EDD9C-9480-4546-A61B-B7EC9E4F270C}" destId="{3408D149-E14C-4ABB-A816-A03BD5B696B4}" srcOrd="0" destOrd="0" presId="urn:microsoft.com/office/officeart/2018/2/layout/IconLabelList"/>
    <dgm:cxn modelId="{FB6006D2-487C-4F89-AB64-490C43581D2B}" srcId="{8B54CF6F-216F-4088-B831-DC48D85A8FC8}" destId="{E13EDD9C-9480-4546-A61B-B7EC9E4F270C}" srcOrd="0" destOrd="0" parTransId="{BED4AF00-398C-4248-98B1-32CE848AB2B9}" sibTransId="{79197AEE-603F-4F4E-91AB-40E5A467FB8F}"/>
    <dgm:cxn modelId="{27E1ECDE-9FDD-4C8D-93DA-E8B037F14085}" srcId="{8B54CF6F-216F-4088-B831-DC48D85A8FC8}" destId="{6098B79C-6260-49B8-AC82-3CD610AC7215}" srcOrd="1" destOrd="0" parTransId="{C5AB867B-E08E-4FF7-BE9C-3B9B87043CCC}" sibTransId="{A06A6997-194E-404C-BF46-63938C775435}"/>
    <dgm:cxn modelId="{B540EA99-4087-4A99-BB89-E5A296AD8D57}" type="presParOf" srcId="{5C961106-C85A-4B7B-B955-F9B2933290D4}" destId="{0D4CCBE2-0B7B-4FB1-93E4-AE83B15A2D51}" srcOrd="0" destOrd="0" presId="urn:microsoft.com/office/officeart/2018/2/layout/IconLabelList"/>
    <dgm:cxn modelId="{778EA957-0559-402E-94A3-278A7180CC38}" type="presParOf" srcId="{0D4CCBE2-0B7B-4FB1-93E4-AE83B15A2D51}" destId="{4E9C7018-5DB4-417B-9C28-29C26F5E8063}" srcOrd="0" destOrd="0" presId="urn:microsoft.com/office/officeart/2018/2/layout/IconLabelList"/>
    <dgm:cxn modelId="{A186C38D-610A-4E19-BE77-93CA91BB60C0}" type="presParOf" srcId="{0D4CCBE2-0B7B-4FB1-93E4-AE83B15A2D51}" destId="{F5DE4539-DFB3-4016-9CA9-B8127F5986B7}" srcOrd="1" destOrd="0" presId="urn:microsoft.com/office/officeart/2018/2/layout/IconLabelList"/>
    <dgm:cxn modelId="{003C73FA-9774-44C3-A797-AEB047A4E319}" type="presParOf" srcId="{0D4CCBE2-0B7B-4FB1-93E4-AE83B15A2D51}" destId="{3408D149-E14C-4ABB-A816-A03BD5B696B4}" srcOrd="2" destOrd="0" presId="urn:microsoft.com/office/officeart/2018/2/layout/IconLabelList"/>
    <dgm:cxn modelId="{60B43C51-4DDF-4ADA-A8B2-A31DD36257FF}" type="presParOf" srcId="{5C961106-C85A-4B7B-B955-F9B2933290D4}" destId="{BB84CB33-74E0-4752-AEB6-FABF4DCA1047}" srcOrd="1" destOrd="0" presId="urn:microsoft.com/office/officeart/2018/2/layout/IconLabelList"/>
    <dgm:cxn modelId="{E32CA761-D2C9-4E23-96E7-B20E827DE791}" type="presParOf" srcId="{5C961106-C85A-4B7B-B955-F9B2933290D4}" destId="{BFF0E51C-BA6D-480F-94DA-7B1C8575C204}" srcOrd="2" destOrd="0" presId="urn:microsoft.com/office/officeart/2018/2/layout/IconLabelList"/>
    <dgm:cxn modelId="{A0B8EE37-3DD8-4061-BFF6-54C7BC474156}" type="presParOf" srcId="{BFF0E51C-BA6D-480F-94DA-7B1C8575C204}" destId="{1B562E01-8DDF-4EC6-815A-B2D84FB9B180}" srcOrd="0" destOrd="0" presId="urn:microsoft.com/office/officeart/2018/2/layout/IconLabelList"/>
    <dgm:cxn modelId="{28A59CC8-9C75-4B1E-B2E1-15EDD4944E78}" type="presParOf" srcId="{BFF0E51C-BA6D-480F-94DA-7B1C8575C204}" destId="{6BF157D2-065B-4646-B39B-C68C0EE171AA}" srcOrd="1" destOrd="0" presId="urn:microsoft.com/office/officeart/2018/2/layout/IconLabelList"/>
    <dgm:cxn modelId="{87EABF25-4C3F-46BE-8A98-8D7A19EB235D}" type="presParOf" srcId="{BFF0E51C-BA6D-480F-94DA-7B1C8575C204}" destId="{89F867C5-4AA0-428D-A714-4F7E993FB62B}"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9C7018-5DB4-417B-9C28-29C26F5E8063}">
      <dsp:nvSpPr>
        <dsp:cNvPr id="0" name=""/>
        <dsp:cNvSpPr/>
      </dsp:nvSpPr>
      <dsp:spPr>
        <a:xfrm>
          <a:off x="1246645" y="68342"/>
          <a:ext cx="1341562" cy="1341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408D149-E14C-4ABB-A816-A03BD5B696B4}">
      <dsp:nvSpPr>
        <dsp:cNvPr id="0" name=""/>
        <dsp:cNvSpPr/>
      </dsp:nvSpPr>
      <dsp:spPr>
        <a:xfrm>
          <a:off x="426802" y="1773811"/>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en-US" sz="2400" kern="1200"/>
            <a:t>Thank you!</a:t>
          </a:r>
        </a:p>
      </dsp:txBody>
      <dsp:txXfrm>
        <a:off x="426802" y="1773811"/>
        <a:ext cx="2981250" cy="720000"/>
      </dsp:txXfrm>
    </dsp:sp>
    <dsp:sp modelId="{1B562E01-8DDF-4EC6-815A-B2D84FB9B180}">
      <dsp:nvSpPr>
        <dsp:cNvPr id="0" name=""/>
        <dsp:cNvSpPr/>
      </dsp:nvSpPr>
      <dsp:spPr>
        <a:xfrm>
          <a:off x="4749614" y="68342"/>
          <a:ext cx="1341562" cy="1341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9F867C5-4AA0-428D-A714-4F7E993FB62B}">
      <dsp:nvSpPr>
        <dsp:cNvPr id="0" name=""/>
        <dsp:cNvSpPr/>
      </dsp:nvSpPr>
      <dsp:spPr>
        <a:xfrm>
          <a:off x="3929770" y="1773811"/>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pPr>
          <a:r>
            <a:rPr lang="en-US" sz="2400" kern="1200"/>
            <a:t>Contact: </a:t>
          </a:r>
          <a:r>
            <a:rPr lang="en-US" sz="2400" kern="1200">
              <a:hlinkClick xmlns:r="http://schemas.openxmlformats.org/officeDocument/2006/relationships" r:id="rId5"/>
            </a:rPr>
            <a:t>alashcraft@gmail.com</a:t>
          </a:r>
          <a:endParaRPr lang="en-US" sz="2400" kern="1200"/>
        </a:p>
      </dsp:txBody>
      <dsp:txXfrm>
        <a:off x="3929770" y="1773811"/>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57800" cy="457200"/>
          </a:xfrm>
          <a:prstGeom prst="rect">
            <a:avLst/>
          </a:prstGeom>
        </p:spPr>
        <p:txBody>
          <a:bodyPr vert="horz" lIns="91440" tIns="45720" rIns="91440" bIns="45720" rtlCol="0"/>
          <a:lstStyle>
            <a:lvl1pPr algn="l">
              <a:defRPr sz="1200"/>
            </a:lvl1pPr>
          </a:lstStyle>
          <a:p>
            <a:r>
              <a:rPr lang="en-US" sz="1300" b="1" dirty="0">
                <a:latin typeface="Arial" pitchFamily="34" charset="0"/>
                <a:cs typeface="Arial" pitchFamily="34" charset="0"/>
              </a:rPr>
              <a:t>Visual Studio Live! @ Microsoft HQ 2024</a:t>
            </a:r>
          </a:p>
        </p:txBody>
      </p:sp>
      <p:sp>
        <p:nvSpPr>
          <p:cNvPr id="4" name="Footer Placeholder 3"/>
          <p:cNvSpPr>
            <a:spLocks noGrp="1"/>
          </p:cNvSpPr>
          <p:nvPr>
            <p:ph type="ftr" sz="quarter" idx="2"/>
          </p:nvPr>
        </p:nvSpPr>
        <p:spPr>
          <a:xfrm>
            <a:off x="0" y="8685213"/>
            <a:ext cx="5562600" cy="457200"/>
          </a:xfrm>
          <a:prstGeom prst="rect">
            <a:avLst/>
          </a:prstGeom>
        </p:spPr>
        <p:txBody>
          <a:bodyPr vert="horz" lIns="91440" tIns="45720" rIns="91440" bIns="45720" rtlCol="0" anchor="b"/>
          <a:lstStyle>
            <a:lvl1pPr algn="l">
              <a:defRPr sz="1200"/>
            </a:lvl1pPr>
          </a:lstStyle>
          <a:p>
            <a:endParaRPr lang="en-US" dirty="0">
              <a:latin typeface="Arial" pitchFamily="34" charset="0"/>
              <a:cs typeface="Arial" pitchFamily="34" charset="0"/>
            </a:endParaRPr>
          </a:p>
        </p:txBody>
      </p:sp>
    </p:spTree>
    <p:extLst>
      <p:ext uri="{BB962C8B-B14F-4D97-AF65-F5344CB8AC3E}">
        <p14:creationId xmlns:p14="http://schemas.microsoft.com/office/powerpoint/2010/main" val="234944365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png>
</file>

<file path=ppt/media/image19.jpeg>
</file>

<file path=ppt/media/image2.jpeg>
</file>

<file path=ppt/media/image20.jpeg>
</file>

<file path=ppt/media/image21.png>
</file>

<file path=ppt/media/image22.png>
</file>

<file path=ppt/media/image23.png>
</file>

<file path=ppt/media/image24.svg>
</file>

<file path=ppt/media/image25.png>
</file>

<file path=ppt/media/image26.sv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1"/>
            </a:lvl1pPr>
          </a:lstStyle>
          <a:p>
            <a:r>
              <a:rPr lang="en-US" dirty="0"/>
              <a:t>Visual Studio Live! Las Vegas 2023</a:t>
            </a: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737638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Not a bad crowd for the lunch hour.</a:t>
            </a:r>
          </a:p>
          <a:p>
            <a:endParaRPr lang="en-US" dirty="0"/>
          </a:p>
          <a:p>
            <a:r>
              <a:rPr lang="en-US" dirty="0"/>
              <a:t>We’re going to be talking about native UI frameworks for Windows development, focusing on the choices for .NET developers.</a:t>
            </a:r>
          </a:p>
        </p:txBody>
      </p:sp>
    </p:spTree>
    <p:extLst>
      <p:ext uri="{BB962C8B-B14F-4D97-AF65-F5344CB8AC3E}">
        <p14:creationId xmlns:p14="http://schemas.microsoft.com/office/powerpoint/2010/main" val="26174204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up is WPF…</a:t>
            </a:r>
          </a:p>
          <a:p>
            <a:endParaRPr lang="en-US" dirty="0"/>
          </a:p>
          <a:p>
            <a:r>
              <a:rPr lang="en-US" dirty="0"/>
              <a:t>WPF apps have a XAML-based UI. If you’re not familiar with XAML, it’s a schema-bound XML markup language with support for data binding, styles, and loading static and dynamic resources.</a:t>
            </a:r>
          </a:p>
          <a:p>
            <a:endParaRPr lang="en-US" dirty="0"/>
          </a:p>
          <a:p>
            <a:r>
              <a:rPr lang="en-US" dirty="0"/>
              <a:t>Visual Studio provides a UI designer for WPF, as well as XAML Hot Reload for making simple UI changes while debugging without having to stop and start your debugging session. Visual Studio doesn’t always generate the best XAML when adding or moving items in the designer, but it’s a great tool for learning or to use as a preview tool when manually editing the XAML.</a:t>
            </a:r>
          </a:p>
          <a:p>
            <a:endParaRPr lang="en-US" dirty="0"/>
          </a:p>
          <a:p>
            <a:r>
              <a:rPr lang="en-US" dirty="0"/>
              <a:t>As I mentioned on the WinForms slide, XAML-based UIs are GPU accelerated, which means they’re rendered by the DirectX pipeline. This helps with UI rendering performance, offloading some work from the CPU.</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Data binding in WPF is extremely powerful and lends itself to using the Model-View-</a:t>
            </a:r>
            <a:r>
              <a:rPr lang="en-US" dirty="0" err="1"/>
              <a:t>ViewModel</a:t>
            </a:r>
            <a:r>
              <a:rPr lang="en-US" dirty="0"/>
              <a:t> (or MVVM) pattern. Visual Studio also has tools for debugging data binding errors and for analyzing the WPF visual tree – that’s the hierarchy of controls/elements in the UI.</a:t>
            </a:r>
          </a:p>
          <a:p>
            <a:endParaRPr lang="en-US" dirty="0"/>
          </a:p>
          <a:p>
            <a:r>
              <a:rPr lang="en-US" dirty="0"/>
              <a:t>Like WinForms, WPF has .NET 8 and .NET Framework project options and extensive third-party library support.</a:t>
            </a:r>
          </a:p>
          <a:p>
            <a:endParaRPr lang="en-US" dirty="0"/>
          </a:p>
          <a:p>
            <a:r>
              <a:rPr lang="en-US" dirty="0"/>
              <a:t>It’s under active development, and if you check out the roadmap on GitHub, you’ll see that they’re working on built-in theming support for Windows 11 in .NET 9. WPF apps will finally have a more modern look out-of-the-box. We’ll see it today in the .NET 9 preview.</a:t>
            </a:r>
          </a:p>
          <a:p>
            <a:endParaRPr lang="en-US" dirty="0"/>
          </a:p>
          <a:p>
            <a:r>
              <a:rPr lang="en-US" dirty="0"/>
              <a:t>WPF is the framework of choice for many companies building complex line-of-business apps for Windows today.</a:t>
            </a:r>
          </a:p>
        </p:txBody>
      </p:sp>
    </p:spTree>
    <p:extLst>
      <p:ext uri="{BB962C8B-B14F-4D97-AF65-F5344CB8AC3E}">
        <p14:creationId xmlns:p14="http://schemas.microsoft.com/office/powerpoint/2010/main" val="3356315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primary downside for many developers considering WPF is the XAML learning curve. I love working with XAML, but it’s not everyone’s favorite way to build a UI.</a:t>
            </a:r>
          </a:p>
          <a:p>
            <a:endParaRPr lang="en-US" dirty="0"/>
          </a:p>
          <a:p>
            <a:r>
              <a:rPr lang="en-US" dirty="0"/>
              <a:t>Like WinForms, it’s C# and VB only. There’s no C++. If you are a big F# fan, you could create a minimal UI project with only the C# views and create a separate F# project for your view models, business logic, and everything else.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.NET 9, we finally get to remove the bullet points about how dated WPF looks out of the box.</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better for touch and pen than WinForms, but it wasn’t built for today’s devices like </a:t>
            </a:r>
            <a:r>
              <a:rPr lang="en-US" dirty="0" err="1"/>
              <a:t>WinUI</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Performance-wise, it’s better when you use .NET 8, but there are some improvements in the rendering pipeline that make UWP and </a:t>
            </a:r>
            <a:r>
              <a:rPr lang="en-US" dirty="0" err="1"/>
              <a:t>WinUI</a:t>
            </a:r>
            <a:r>
              <a:rPr lang="en-US" dirty="0"/>
              <a:t> user interfaces smoother.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look at the WPF sample app next.</a:t>
            </a:r>
          </a:p>
          <a:p>
            <a:endParaRPr lang="en-US" dirty="0"/>
          </a:p>
        </p:txBody>
      </p:sp>
    </p:spTree>
    <p:extLst>
      <p:ext uri="{BB962C8B-B14F-4D97-AF65-F5344CB8AC3E}">
        <p14:creationId xmlns:p14="http://schemas.microsoft.com/office/powerpoint/2010/main" val="22677211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briefly talk about UWP apps next. We’ll touch on some advantages, but the drawbacks on the next slide should weigh heavily on your decision.</a:t>
            </a:r>
          </a:p>
          <a:p>
            <a:endParaRPr lang="en-US" dirty="0"/>
          </a:p>
          <a:p>
            <a:r>
              <a:rPr lang="en-US" dirty="0"/>
              <a:t>Thanks to Windows Phone, UWP apps are optimized for performance. They are small and memory-optimized with the .NET Native runtime.</a:t>
            </a:r>
          </a:p>
          <a:p>
            <a:endParaRPr lang="en-US" dirty="0"/>
          </a:p>
          <a:p>
            <a:r>
              <a:rPr lang="en-US" dirty="0"/>
              <a:t>It technically supports HoloLens and Xbox, but HoloLens is officially deprecated, and I haven’t heard folks pushing UWP developers to build Xbox apps in a long time.</a:t>
            </a:r>
          </a:p>
          <a:p>
            <a:endParaRPr lang="en-US" dirty="0"/>
          </a:p>
          <a:p>
            <a:r>
              <a:rPr lang="en-US" dirty="0"/>
              <a:t>Like WPF, Visual Studio has a XAML designer for drag &amp; drop UI building.</a:t>
            </a:r>
          </a:p>
          <a:p>
            <a:endParaRPr lang="en-US" dirty="0"/>
          </a:p>
          <a:p>
            <a:r>
              <a:rPr lang="en-US" dirty="0"/>
              <a:t>UWP apps were built for pen and touch and provide dark mode support.</a:t>
            </a:r>
          </a:p>
          <a:p>
            <a:endParaRPr lang="en-US" dirty="0"/>
          </a:p>
          <a:p>
            <a:r>
              <a:rPr lang="en-US" dirty="0"/>
              <a:t>Like all XAML languages, you have data binding and testability with MVVM.</a:t>
            </a:r>
          </a:p>
          <a:p>
            <a:endParaRPr lang="en-US" dirty="0"/>
          </a:p>
          <a:p>
            <a:r>
              <a:rPr lang="en-US" dirty="0"/>
              <a:t>The </a:t>
            </a:r>
            <a:r>
              <a:rPr lang="en-US" dirty="0" err="1"/>
              <a:t>WinUI</a:t>
            </a:r>
            <a:r>
              <a:rPr lang="en-US" dirty="0"/>
              <a:t> 2 libraries provide some additional controls with some Fluent design support, and additional helpers &amp; styles.</a:t>
            </a:r>
          </a:p>
          <a:p>
            <a:endParaRPr lang="en-US" dirty="0"/>
          </a:p>
          <a:p>
            <a:r>
              <a:rPr lang="en-US" dirty="0"/>
              <a:t>UWP apps are sandboxed, which means they have limited access to the file system and other Windows resources. This provides users some additional security from bad actors. Like mobile apps, they need to declare any advanced capabilities or access required so users are aware of what data might be accessed. There’s something like this coming for all packaged desktop apps called </a:t>
            </a:r>
            <a:r>
              <a:rPr lang="en-US" dirty="0" err="1"/>
              <a:t>AppSilo</a:t>
            </a:r>
            <a:r>
              <a:rPr lang="en-US" dirty="0"/>
              <a:t>, which should be released in the fall.</a:t>
            </a:r>
          </a:p>
          <a:p>
            <a:endParaRPr lang="en-US" dirty="0"/>
          </a:p>
          <a:p>
            <a:r>
              <a:rPr lang="en-US" dirty="0"/>
              <a:t>And now in preview in .NET 9, you can create UWP apps with the latest .NET and C# features. This was added to ease migration to WinUI and also to get people off of the old .NET Native runtime. UWP is still in maintenance mode. No new features…. Which brings us to the cons.</a:t>
            </a:r>
          </a:p>
          <a:p>
            <a:endParaRPr lang="en-US" dirty="0"/>
          </a:p>
        </p:txBody>
      </p:sp>
    </p:spTree>
    <p:extLst>
      <p:ext uri="{BB962C8B-B14F-4D97-AF65-F5344CB8AC3E}">
        <p14:creationId xmlns:p14="http://schemas.microsoft.com/office/powerpoint/2010/main" val="3802334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&lt;10:05&gt;</a:t>
            </a:r>
          </a:p>
          <a:p>
            <a:endParaRPr lang="en-US" dirty="0"/>
          </a:p>
          <a:p>
            <a:r>
              <a:rPr lang="en-US" dirty="0"/>
              <a:t>The downside of building UWP apps.</a:t>
            </a:r>
          </a:p>
          <a:p>
            <a:endParaRPr lang="en-US" dirty="0"/>
          </a:p>
          <a:p>
            <a:r>
              <a:rPr lang="en-US" dirty="0"/>
              <a:t>Well, unless you have a great reason, I don’t recommend building a new app with UWP today.</a:t>
            </a:r>
          </a:p>
          <a:p>
            <a:endParaRPr lang="en-US" dirty="0"/>
          </a:p>
          <a:p>
            <a:r>
              <a:rPr lang="en-US" dirty="0"/>
              <a:t>While it’s still going to be supported by Microsoft for the foreseeable future, it’s getting no new features. That includes the </a:t>
            </a:r>
            <a:r>
              <a:rPr lang="en-US" dirty="0" err="1"/>
              <a:t>WinUI</a:t>
            </a:r>
            <a:r>
              <a:rPr lang="en-US" dirty="0"/>
              <a:t> 2 controls. They’re both only getting critical security updates and bug fixes.</a:t>
            </a:r>
          </a:p>
          <a:p>
            <a:endParaRPr lang="en-US" dirty="0"/>
          </a:p>
          <a:p>
            <a:r>
              <a:rPr lang="en-US" dirty="0"/>
              <a:t>.NET 9 support is in the works but still in preview…</a:t>
            </a:r>
          </a:p>
          <a:p>
            <a:r>
              <a:rPr lang="en-US" dirty="0"/>
              <a:t>While .NET Native is small and fast, it’s also aging. With current production UWP projects, you don’t’ get access to modern .NET or language features. In fact, you can’t officially use any C# language features beyond C# 7 (and we’re up to C# 12 now in .NET 8 – it’s always the .NET version plus 4). It requires some work-arounds, and you’re better off just choosing another UI framework.</a:t>
            </a:r>
          </a:p>
          <a:p>
            <a:endParaRPr lang="en-US" dirty="0"/>
          </a:p>
          <a:p>
            <a:r>
              <a:rPr lang="en-US" dirty="0"/>
              <a:t>While </a:t>
            </a:r>
            <a:r>
              <a:rPr lang="en-US" dirty="0" err="1"/>
              <a:t>WinUI</a:t>
            </a:r>
            <a:r>
              <a:rPr lang="en-US" dirty="0"/>
              <a:t> 2 has some Fluent design look &amp; feel, it’s Fluent 1.0, which is the Windows 10 look and feel. The Windows 11 look is Fluent 2.0. You can’t get that in UWP without some work on your part to style it, or there may be some third-party options out there.</a:t>
            </a:r>
          </a:p>
          <a:p>
            <a:endParaRPr lang="en-US" dirty="0"/>
          </a:p>
          <a:p>
            <a:r>
              <a:rPr lang="en-US" dirty="0"/>
              <a:t>UWP relies on .NET Standard for shared libraries, like when you’re consuming NuGet packages, and Microsoft has been moving away from that .NET Standard. Today, just using modern .NET is the standard feature set across platforms. That move leaves UWP behind. In fact, the Microsoft Authentication Libraries (MSAL) just announced that they are dropping support for Xamarin and UWP in their NuGet packages moving forward. I expect others will follow suit. I don’t know if this stance changes for UWP projects on .NET 9, but I suspect it could.</a:t>
            </a:r>
          </a:p>
          <a:p>
            <a:endParaRPr lang="en-US" dirty="0"/>
          </a:p>
          <a:p>
            <a:r>
              <a:rPr lang="en-US" dirty="0"/>
              <a:t>Finally, UWP versions are tied to Windows SDK versions. We’ll see how </a:t>
            </a:r>
            <a:r>
              <a:rPr lang="en-US" dirty="0" err="1"/>
              <a:t>WinUI</a:t>
            </a:r>
            <a:r>
              <a:rPr lang="en-US" dirty="0"/>
              <a:t> separated itself from this dependency on the Windows SDK.</a:t>
            </a:r>
          </a:p>
          <a:p>
            <a:endParaRPr lang="en-US" dirty="0"/>
          </a:p>
          <a:p>
            <a:r>
              <a:rPr lang="en-US" dirty="0"/>
              <a:t>Let’s take a very quick look at the UWP Shopping List app.</a:t>
            </a:r>
          </a:p>
          <a:p>
            <a:endParaRPr lang="en-US" dirty="0"/>
          </a:p>
        </p:txBody>
      </p:sp>
    </p:spTree>
    <p:extLst>
      <p:ext uri="{BB962C8B-B14F-4D97-AF65-F5344CB8AC3E}">
        <p14:creationId xmlns:p14="http://schemas.microsoft.com/office/powerpoint/2010/main" val="8863436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we’re talking </a:t>
            </a:r>
            <a:r>
              <a:rPr lang="en-US" dirty="0" err="1"/>
              <a:t>WinUI</a:t>
            </a:r>
            <a:r>
              <a:rPr lang="en-US" dirty="0"/>
              <a:t>…</a:t>
            </a:r>
          </a:p>
          <a:p>
            <a:endParaRPr lang="en-US" dirty="0"/>
          </a:p>
          <a:p>
            <a:r>
              <a:rPr lang="en-US" dirty="0" err="1"/>
              <a:t>WinUI</a:t>
            </a:r>
            <a:r>
              <a:rPr lang="en-US" dirty="0"/>
              <a:t> is the UI component of the Windows App SDK. The UI framework is technically called </a:t>
            </a:r>
            <a:r>
              <a:rPr lang="en-US" dirty="0" err="1"/>
              <a:t>WinUI</a:t>
            </a:r>
            <a:r>
              <a:rPr lang="en-US" dirty="0"/>
              <a:t> 3, but with </a:t>
            </a:r>
            <a:r>
              <a:rPr lang="en-US" dirty="0" err="1"/>
              <a:t>WinUI</a:t>
            </a:r>
            <a:r>
              <a:rPr lang="en-US" dirty="0"/>
              <a:t> 2 becoming a legacy product, the team is leaning into using simply </a:t>
            </a:r>
            <a:r>
              <a:rPr lang="en-US" dirty="0" err="1"/>
              <a:t>WinUI</a:t>
            </a:r>
            <a:r>
              <a:rPr lang="en-US" dirty="0"/>
              <a:t> as the name.</a:t>
            </a:r>
          </a:p>
          <a:p>
            <a:endParaRPr lang="en-US" dirty="0"/>
          </a:p>
          <a:p>
            <a:r>
              <a:rPr lang="en-US" dirty="0"/>
              <a:t>It supports the latest Fluent design concepts, so you get the most modern looking apps with the least amount of effort/coding. They’ll match the look and feel of the in-box Windows 11 apps.</a:t>
            </a:r>
          </a:p>
          <a:p>
            <a:endParaRPr lang="en-US" dirty="0"/>
          </a:p>
          <a:p>
            <a:r>
              <a:rPr lang="en-US" dirty="0"/>
              <a:t>You get the features and controls of UWP without being coupled to a specific version of the Windows SDK. The Windows App SDK updates multiple times a year. With WinUI project in C#, you also can potentially access APIs from the .NET SDK, Windows App SDK, and WinRT APIs in the Windows SDK.</a:t>
            </a:r>
          </a:p>
          <a:p>
            <a:endParaRPr lang="en-US" dirty="0"/>
          </a:p>
          <a:p>
            <a:r>
              <a:rPr lang="en-US" dirty="0"/>
              <a:t>Some of the recent updates brought some XAML Islands support, Theming, Notifications, improved multi-window support with </a:t>
            </a:r>
            <a:r>
              <a:rPr lang="en-US" dirty="0" err="1"/>
              <a:t>AppWindow</a:t>
            </a:r>
            <a:r>
              <a:rPr lang="en-US" dirty="0"/>
              <a:t>, and media controls. The most recent Windows App SDK, version 1.5, brought the much-anticipated Maps control to </a:t>
            </a:r>
            <a:r>
              <a:rPr lang="en-US" dirty="0" err="1"/>
              <a:t>WinUI</a:t>
            </a:r>
            <a:r>
              <a:rPr lang="en-US" dirty="0"/>
              <a:t>. It was one of the top requested features.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1.6 will lay the groundwork for some new controls coming in 1.7 including Inking controls, </a:t>
            </a:r>
            <a:r>
              <a:rPr lang="en-US" dirty="0" err="1"/>
              <a:t>TableView</a:t>
            </a:r>
            <a:r>
              <a:rPr lang="en-US" dirty="0"/>
              <a:t>, and cross-process Islands. It’s also bringing C# Native AOT (ahead-of-time compiling) for faster startup times and smaller memory footprints. We’ll get to some other feature requests on the roadmap on the next slide.</a:t>
            </a:r>
          </a:p>
          <a:p>
            <a:endParaRPr lang="en-US" dirty="0"/>
          </a:p>
          <a:p>
            <a:r>
              <a:rPr lang="en-US" dirty="0"/>
              <a:t>You can check out the current Windows App SDK roadmap on GitHub.</a:t>
            </a:r>
          </a:p>
          <a:p>
            <a:endParaRPr lang="en-US" dirty="0"/>
          </a:p>
          <a:p>
            <a:r>
              <a:rPr lang="en-US" dirty="0"/>
              <a:t>Like UWP, it’s great for data binding with MVVM, touch &amp; pen input.</a:t>
            </a:r>
          </a:p>
          <a:p>
            <a:endParaRPr lang="en-US" dirty="0"/>
          </a:p>
          <a:p>
            <a:r>
              <a:rPr lang="en-US" dirty="0"/>
              <a:t>You can upgrade apps from UWP with the .NET Upgrade Assistant.</a:t>
            </a:r>
          </a:p>
          <a:p>
            <a:endParaRPr lang="en-US" dirty="0"/>
          </a:p>
          <a:p>
            <a:r>
              <a:rPr lang="en-US" dirty="0"/>
              <a:t>You can also get even more free controls and components for </a:t>
            </a:r>
            <a:r>
              <a:rPr lang="en-US" dirty="0" err="1"/>
              <a:t>WinUI</a:t>
            </a:r>
            <a:r>
              <a:rPr lang="en-US" dirty="0"/>
              <a:t> with the Windows Community Toolkit and .NET Community Toolkit. You can read more about leveraging them in my </a:t>
            </a:r>
            <a:r>
              <a:rPr lang="en-US" dirty="0" err="1"/>
              <a:t>WinUI</a:t>
            </a:r>
            <a:r>
              <a:rPr lang="en-US" dirty="0"/>
              <a:t> 3 book.</a:t>
            </a:r>
          </a:p>
          <a:p>
            <a:endParaRPr lang="en-US" dirty="0"/>
          </a:p>
          <a:p>
            <a:r>
              <a:rPr lang="en-US" dirty="0"/>
              <a:t>Finally, Microsoft is really positioning </a:t>
            </a:r>
            <a:r>
              <a:rPr lang="en-US" dirty="0" err="1"/>
              <a:t>WinUI</a:t>
            </a:r>
            <a:r>
              <a:rPr lang="en-US" dirty="0"/>
              <a:t> as the top choice for developers to build the best apps for Windows. You can see that commitment in their partnerships with Apple &amp; Adobe to bring high profile, first-class apps to Windows.</a:t>
            </a:r>
          </a:p>
          <a:p>
            <a:endParaRPr lang="en-US" dirty="0"/>
          </a:p>
        </p:txBody>
      </p:sp>
    </p:spTree>
    <p:extLst>
      <p:ext uri="{BB962C8B-B14F-4D97-AF65-F5344CB8AC3E}">
        <p14:creationId xmlns:p14="http://schemas.microsoft.com/office/powerpoint/2010/main" val="21822441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discuss a few drawbacks with </a:t>
            </a:r>
            <a:r>
              <a:rPr lang="en-US" dirty="0" err="1"/>
              <a:t>WinUI</a:t>
            </a:r>
            <a:r>
              <a:rPr lang="en-US" dirty="0"/>
              <a:t>. Honestly, it’s currently the best option for most scenarios today if you’re building a native app for Windows.</a:t>
            </a:r>
          </a:p>
          <a:p>
            <a:endParaRPr lang="en-US" dirty="0"/>
          </a:p>
          <a:p>
            <a:r>
              <a:rPr lang="en-US" dirty="0"/>
              <a:t>However, the biggest barrier for entry for new XAML developers is the lack of a UI designer in Visual Studio. This has been the top request since </a:t>
            </a:r>
            <a:r>
              <a:rPr lang="en-US" dirty="0" err="1"/>
              <a:t>WinUI’s</a:t>
            </a:r>
            <a:r>
              <a:rPr lang="en-US" dirty="0"/>
              <a:t> release three years ago. The product teams are aware that it’s wanted. The team announced late last year that work on a designer will be starting in Windows App SDK 1.7.</a:t>
            </a:r>
          </a:p>
          <a:p>
            <a:endParaRPr lang="en-US" dirty="0"/>
          </a:p>
          <a:p>
            <a:r>
              <a:rPr lang="en-US" dirty="0"/>
              <a:t>I think they could satisfy many people by releasing a read-only UI preview for design-time. If you could see what you’re building in the XAML without starting a debugging session, it would be a huge quality-of-life improvement for </a:t>
            </a:r>
            <a:r>
              <a:rPr lang="en-US" dirty="0" err="1"/>
              <a:t>WinUI</a:t>
            </a:r>
            <a:r>
              <a:rPr lang="en-US" dirty="0"/>
              <a:t> developers. Right now, we have to debug the app and rely on XAML Hot Reload to experiment with UI changes.</a:t>
            </a:r>
          </a:p>
          <a:p>
            <a:endParaRPr lang="en-US" dirty="0"/>
          </a:p>
          <a:p>
            <a:r>
              <a:rPr lang="en-US" dirty="0"/>
              <a:t>Next, </a:t>
            </a:r>
            <a:r>
              <a:rPr lang="en-US" dirty="0" err="1"/>
              <a:t>WinUI</a:t>
            </a:r>
            <a:r>
              <a:rPr lang="en-US" dirty="0"/>
              <a:t> apps only support C# and C++. There’s no support for VB or F#. Like I mentioned with WPF, you could create a minimal UI project with only views and reference a VB or F# project to access the view models and the rest of your code.</a:t>
            </a:r>
          </a:p>
          <a:p>
            <a:endParaRPr lang="en-US" dirty="0"/>
          </a:p>
          <a:p>
            <a:r>
              <a:rPr lang="en-US" dirty="0"/>
              <a:t>If you’re porting a UWP app to </a:t>
            </a:r>
            <a:r>
              <a:rPr lang="en-US" dirty="0" err="1"/>
              <a:t>WinUI</a:t>
            </a:r>
            <a:r>
              <a:rPr lang="en-US" dirty="0"/>
              <a:t>, you’ll have to leave the Xbox and HoloLens support behind. </a:t>
            </a:r>
            <a:r>
              <a:rPr lang="en-US" dirty="0" err="1"/>
              <a:t>WinUI</a:t>
            </a:r>
            <a:r>
              <a:rPr lang="en-US" dirty="0"/>
              <a:t> is Windows desktop only, unless you’re using something like Uno Platform.</a:t>
            </a:r>
          </a:p>
          <a:p>
            <a:endParaRPr lang="en-US" dirty="0"/>
          </a:p>
          <a:p>
            <a:r>
              <a:rPr lang="en-US" dirty="0"/>
              <a:t>Finally, another highly requested feature on the team’s GitHub repo is data validation for </a:t>
            </a:r>
            <a:r>
              <a:rPr lang="en-US" dirty="0" err="1"/>
              <a:t>WinUI</a:t>
            </a:r>
            <a:r>
              <a:rPr lang="en-US" dirty="0"/>
              <a:t> controls. This one could make it into the framework eventually, as there was an implementation started while </a:t>
            </a:r>
            <a:r>
              <a:rPr lang="en-US" dirty="0" err="1"/>
              <a:t>WinUI</a:t>
            </a:r>
            <a:r>
              <a:rPr lang="en-US" dirty="0"/>
              <a:t> 3’s first release was still in preview. If you have a copy of my </a:t>
            </a:r>
            <a:r>
              <a:rPr lang="en-US" dirty="0" err="1"/>
              <a:t>WinUI</a:t>
            </a:r>
            <a:r>
              <a:rPr lang="en-US" dirty="0"/>
              <a:t> book, I added data validation to an app using a workaround that’s easy to add to your own apps.</a:t>
            </a:r>
          </a:p>
          <a:p>
            <a:endParaRPr lang="en-US" dirty="0"/>
          </a:p>
          <a:p>
            <a:r>
              <a:rPr lang="en-US" dirty="0"/>
              <a:t>Now let’s look at the </a:t>
            </a:r>
            <a:r>
              <a:rPr lang="en-US" dirty="0" err="1"/>
              <a:t>WinUI</a:t>
            </a:r>
            <a:r>
              <a:rPr lang="en-US" dirty="0"/>
              <a:t> app. This one has a basic MVVM implementation.</a:t>
            </a:r>
          </a:p>
          <a:p>
            <a:endParaRPr lang="en-US" dirty="0"/>
          </a:p>
        </p:txBody>
      </p:sp>
    </p:spTree>
    <p:extLst>
      <p:ext uri="{BB962C8B-B14F-4D97-AF65-F5344CB8AC3E}">
        <p14:creationId xmlns:p14="http://schemas.microsoft.com/office/powerpoint/2010/main" val="15685571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we’re getting into the cross-platform options. While these technically aren’t “native Windows options”, they do output a </a:t>
            </a:r>
            <a:r>
              <a:rPr lang="en-US" dirty="0" err="1"/>
              <a:t>WinUI</a:t>
            </a:r>
            <a:r>
              <a:rPr lang="en-US" dirty="0"/>
              <a:t> app for Windows.</a:t>
            </a:r>
          </a:p>
          <a:p>
            <a:endParaRPr lang="en-US" dirty="0"/>
          </a:p>
          <a:p>
            <a:r>
              <a:rPr lang="en-US" dirty="0"/>
              <a:t>If you want to build an app for Windows, and you’re also thinking about targeting other platforms, you have several options. Microsoft’s cross-platform option is .NET MAUI, the successor to </a:t>
            </a:r>
            <a:r>
              <a:rPr lang="en-US" dirty="0" err="1"/>
              <a:t>Xamarin.Forms</a:t>
            </a:r>
            <a:r>
              <a:rPr lang="en-US" dirty="0"/>
              <a:t>, which is just days away from retirement.</a:t>
            </a:r>
          </a:p>
          <a:p>
            <a:endParaRPr lang="en-US" dirty="0"/>
          </a:p>
          <a:p>
            <a:r>
              <a:rPr lang="en-US" dirty="0"/>
              <a:t>MAUI apps can be deployed to Windows, Android, iOS, macOS, and Samsung Tizen devices (watches and TVs). Linux support is often requested, but it’s not yet supported.</a:t>
            </a:r>
          </a:p>
          <a:p>
            <a:endParaRPr lang="en-US" dirty="0"/>
          </a:p>
          <a:p>
            <a:r>
              <a:rPr lang="en-US" dirty="0"/>
              <a:t>With MAUI, you can create a single codebase to target all their supported platforms.</a:t>
            </a:r>
          </a:p>
          <a:p>
            <a:r>
              <a:rPr lang="en-US" dirty="0"/>
              <a:t>  - You can create platform-specific code to access native functionality.</a:t>
            </a:r>
          </a:p>
          <a:p>
            <a:r>
              <a:rPr lang="en-US" dirty="0"/>
              <a:t>  - MAUI also has helpers to wrap many common device functions (like accessing the file system, camera, location, </a:t>
            </a:r>
            <a:r>
              <a:rPr lang="en-US" dirty="0" err="1"/>
              <a:t>etc</a:t>
            </a:r>
            <a:r>
              <a:rPr lang="en-US" dirty="0"/>
              <a:t>).</a:t>
            </a:r>
          </a:p>
          <a:p>
            <a:r>
              <a:rPr lang="en-US" dirty="0"/>
              <a:t>  - To create platform-specific UI in your XAML, there’s an </a:t>
            </a:r>
            <a:r>
              <a:rPr lang="en-US" dirty="0" err="1"/>
              <a:t>OnPlatform</a:t>
            </a:r>
            <a:r>
              <a:rPr lang="en-US" dirty="0"/>
              <a:t> markup extension to light up parts of the UI.</a:t>
            </a:r>
          </a:p>
          <a:p>
            <a:endParaRPr lang="en-US" dirty="0"/>
          </a:p>
          <a:p>
            <a:r>
              <a:rPr lang="en-US" dirty="0"/>
              <a:t>If you’ve built other XAML apps, picking up .NET MAUI is simple. The layout, styling, and binding are all similar. Some controls have slightly different names. It supports MVVM for separate of concerns and data binding.</a:t>
            </a:r>
          </a:p>
          <a:p>
            <a:endParaRPr lang="en-US" dirty="0"/>
          </a:p>
          <a:p>
            <a:r>
              <a:rPr lang="en-US" dirty="0"/>
              <a:t>However, you can also create your MAUI UI entirely in C# with the .NET Community Toolkit and C# Markup. When doing this, you can use the MVU pattern, which is similar to how Google’s Flutter apps are typically built.</a:t>
            </a:r>
          </a:p>
          <a:p>
            <a:endParaRPr lang="en-US" dirty="0"/>
          </a:p>
          <a:p>
            <a:r>
              <a:rPr lang="en-US" dirty="0"/>
              <a:t>When a MAUI app is compiled and deployed to Windows, it’s creating a </a:t>
            </a:r>
            <a:r>
              <a:rPr lang="en-US" dirty="0" err="1"/>
              <a:t>WinUI</a:t>
            </a:r>
            <a:r>
              <a:rPr lang="en-US" dirty="0"/>
              <a:t> app under the covers. So, the MAUI team is dependent on the </a:t>
            </a:r>
            <a:r>
              <a:rPr lang="en-US" dirty="0" err="1"/>
              <a:t>WinUI</a:t>
            </a:r>
            <a:r>
              <a:rPr lang="en-US" dirty="0"/>
              <a:t> team for any native Windows controls to be available. Having the Map control now available in </a:t>
            </a:r>
            <a:r>
              <a:rPr lang="en-US" dirty="0" err="1"/>
              <a:t>WinUI</a:t>
            </a:r>
            <a:r>
              <a:rPr lang="en-US" dirty="0"/>
              <a:t> helps MAUI developers too.</a:t>
            </a:r>
          </a:p>
          <a:p>
            <a:endParaRPr lang="en-US" dirty="0"/>
          </a:p>
          <a:p>
            <a:r>
              <a:rPr lang="en-US" dirty="0"/>
              <a:t>When building .NET MAUI apps, you can use Visual Studio or VS Code on Windows. On macOS, VS for Mac is no longer going to be supported, but developers can use the support in the VS Code extension.</a:t>
            </a:r>
          </a:p>
          <a:p>
            <a:endParaRPr lang="en-US" dirty="0"/>
          </a:p>
          <a:p>
            <a:r>
              <a:rPr lang="en-US" dirty="0"/>
              <a:t>There’s also a Blazor Hybrid app template for .NET MAUI. This allows you to build your UI with Razor components which get hosted inside a custom WebView control in the MAUI host app. There’s a session on hybrid apps in .NET MAUI later today in this room.</a:t>
            </a:r>
          </a:p>
          <a:p>
            <a:endParaRPr lang="en-US" dirty="0"/>
          </a:p>
          <a:p>
            <a:r>
              <a:rPr lang="en-US" dirty="0"/>
              <a:t>We’ll also touch on building Blazor Hybrid apps for Windows later. You’ll see how you can take the Blazor Hybrid approach on desktop with WPF or WinForms WebView hosts.</a:t>
            </a:r>
          </a:p>
          <a:p>
            <a:endParaRPr lang="en-US" dirty="0"/>
          </a:p>
        </p:txBody>
      </p:sp>
    </p:spTree>
    <p:extLst>
      <p:ext uri="{BB962C8B-B14F-4D97-AF65-F5344CB8AC3E}">
        <p14:creationId xmlns:p14="http://schemas.microsoft.com/office/powerpoint/2010/main" val="2242275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MAUI drawbacks.</a:t>
            </a:r>
          </a:p>
          <a:p>
            <a:endParaRPr lang="en-US" dirty="0"/>
          </a:p>
          <a:p>
            <a:r>
              <a:rPr lang="en-US" dirty="0"/>
              <a:t>The more platform-specific code your apps needs, the more complex your project will get. If you’re relying extensively on device hardware features, be prepared to have some platform-specific implementations to maintain in your code.</a:t>
            </a:r>
          </a:p>
          <a:p>
            <a:endParaRPr lang="en-US" dirty="0"/>
          </a:p>
          <a:p>
            <a:r>
              <a:rPr lang="en-US" dirty="0"/>
              <a:t>Like </a:t>
            </a:r>
            <a:r>
              <a:rPr lang="en-US" dirty="0" err="1"/>
              <a:t>WinUI</a:t>
            </a:r>
            <a:r>
              <a:rPr lang="en-US" dirty="0"/>
              <a:t>, there’s no XAML designer to build your UI. You will need to rely on Visual Studio Hot Reload.</a:t>
            </a:r>
          </a:p>
          <a:p>
            <a:endParaRPr lang="en-US" dirty="0"/>
          </a:p>
          <a:p>
            <a:r>
              <a:rPr lang="en-US" dirty="0"/>
              <a:t>MAUI is C# only right now. No official support exists for VB, F# or C++. You can use F# in a Blazor Hybrid app for MAUI (in your razor components).</a:t>
            </a:r>
          </a:p>
          <a:p>
            <a:endParaRPr lang="en-US" dirty="0"/>
          </a:p>
          <a:p>
            <a:r>
              <a:rPr lang="en-US" dirty="0"/>
              <a:t>Today, more developers are using MAUI for iOS &amp; Android than they are for Windows. The team’s top priority now is getting developers ported from Xamarin to MAUI, as support for Xamarin ends in a few days. So, Windows features and non-critical bugs in the backlog are probably not high on the list.</a:t>
            </a:r>
          </a:p>
          <a:p>
            <a:endParaRPr lang="en-US" dirty="0"/>
          </a:p>
          <a:p>
            <a:r>
              <a:rPr lang="en-US" dirty="0"/>
              <a:t>If you’re a more advanced XAML developer and use control templates to heavily customize your UI, not all MAUI controls support templating yet (like the Button control).</a:t>
            </a:r>
          </a:p>
          <a:p>
            <a:endParaRPr lang="en-US" dirty="0"/>
          </a:p>
          <a:p>
            <a:r>
              <a:rPr lang="en-US" dirty="0"/>
              <a:t>While .NET 8 is fast, any kind of abstraction like MAUI or Flutter is going to be less performant than building native apps.</a:t>
            </a:r>
          </a:p>
          <a:p>
            <a:endParaRPr lang="en-US" dirty="0"/>
          </a:p>
          <a:p>
            <a:r>
              <a:rPr lang="en-US" dirty="0"/>
              <a:t>Let’s look at the .NET MAUI shopping list app for Windows.</a:t>
            </a:r>
          </a:p>
        </p:txBody>
      </p:sp>
    </p:spTree>
    <p:extLst>
      <p:ext uri="{BB962C8B-B14F-4D97-AF65-F5344CB8AC3E}">
        <p14:creationId xmlns:p14="http://schemas.microsoft.com/office/powerpoint/2010/main" val="1738843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Blazor Hybrid on Windows (or mobile)</a:t>
            </a:r>
          </a:p>
          <a:p>
            <a:endParaRPr lang="en-US" dirty="0"/>
          </a:p>
          <a:p>
            <a:r>
              <a:rPr lang="en-US" dirty="0"/>
              <a:t>Pros</a:t>
            </a:r>
          </a:p>
          <a:p>
            <a:r>
              <a:rPr lang="en-US" dirty="0"/>
              <a:t>  - No XAML learning curve. If you know Razor pages and C#, you’re ready to go!</a:t>
            </a:r>
          </a:p>
          <a:p>
            <a:r>
              <a:rPr lang="en-US" dirty="0"/>
              <a:t>  - Again, web developers will love working with CSS instead of XAML styles.</a:t>
            </a:r>
          </a:p>
          <a:p>
            <a:r>
              <a:rPr lang="en-US" dirty="0"/>
              <a:t>  - You’re building web and using .NET. Your app can consume any other modern .NET libraries.</a:t>
            </a:r>
          </a:p>
          <a:p>
            <a:r>
              <a:rPr lang="en-US" dirty="0"/>
              <a:t>  - You can build your hybrid app inside WPF or WinForms, which makes it easy to integrate with your existing apps on those platforms.</a:t>
            </a:r>
          </a:p>
          <a:p>
            <a:endParaRPr lang="en-US" dirty="0"/>
          </a:p>
          <a:p>
            <a:endParaRPr lang="en-US" dirty="0"/>
          </a:p>
          <a:p>
            <a:r>
              <a:rPr lang="en-US" dirty="0"/>
              <a:t>Cons</a:t>
            </a:r>
          </a:p>
          <a:p>
            <a:r>
              <a:rPr lang="en-US" dirty="0"/>
              <a:t>  - Interop has its costs…. Performance, maybe bugs in the interop layer?, issues with accessibility, keyboarding, you’re dealing with support across desktop and web products.</a:t>
            </a:r>
          </a:p>
          <a:p>
            <a:r>
              <a:rPr lang="en-US" dirty="0"/>
              <a:t>  - It feels like a web app… it’s got that bouncy feeling when you drag things around.</a:t>
            </a:r>
          </a:p>
          <a:p>
            <a:endParaRPr lang="en-US" dirty="0"/>
          </a:p>
          <a:p>
            <a:r>
              <a:rPr lang="en-US" dirty="0"/>
              <a:t>Let’s take a very quick lap around a Blazor Hybrid app.</a:t>
            </a:r>
          </a:p>
        </p:txBody>
      </p:sp>
    </p:spTree>
    <p:extLst>
      <p:ext uri="{BB962C8B-B14F-4D97-AF65-F5344CB8AC3E}">
        <p14:creationId xmlns:p14="http://schemas.microsoft.com/office/powerpoint/2010/main" val="27402270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Advantages of using a 3</a:t>
            </a:r>
            <a:r>
              <a:rPr lang="en-US" baseline="30000" dirty="0"/>
              <a:t>rd</a:t>
            </a:r>
            <a:r>
              <a:rPr lang="en-US" dirty="0"/>
              <a:t> party cross-platform solution like Uno Platform or Avalonia UI.</a:t>
            </a:r>
          </a:p>
          <a:p>
            <a:endParaRPr lang="en-US" dirty="0"/>
          </a:p>
          <a:p>
            <a:r>
              <a:rPr lang="en-US" dirty="0"/>
              <a:t>You get all the MAUI platforms plus Linux!</a:t>
            </a:r>
          </a:p>
          <a:p>
            <a:endParaRPr lang="en-US" dirty="0"/>
          </a:p>
          <a:p>
            <a:r>
              <a:rPr lang="en-US" dirty="0"/>
              <a:t>With Uno, you can even use </a:t>
            </a:r>
            <a:r>
              <a:rPr lang="en-US" dirty="0" err="1"/>
              <a:t>Skia.WPF</a:t>
            </a:r>
            <a:r>
              <a:rPr lang="en-US" dirty="0"/>
              <a:t> to run on older platforms like Windows 7. If you’re only targeting Windows 10 or later, you’ll want to choose the </a:t>
            </a:r>
            <a:r>
              <a:rPr lang="en-US" dirty="0" err="1"/>
              <a:t>WinUI</a:t>
            </a:r>
            <a:r>
              <a:rPr lang="en-US" dirty="0"/>
              <a:t> option.</a:t>
            </a:r>
          </a:p>
          <a:p>
            <a:endParaRPr lang="en-US" dirty="0"/>
          </a:p>
          <a:p>
            <a:r>
              <a:rPr lang="en-US" dirty="0" err="1"/>
              <a:t>WinUI</a:t>
            </a:r>
            <a:r>
              <a:rPr lang="en-US" dirty="0"/>
              <a:t> Uno project code is nearly identical to </a:t>
            </a:r>
            <a:r>
              <a:rPr lang="en-US" dirty="0" err="1"/>
              <a:t>WinUI</a:t>
            </a:r>
            <a:r>
              <a:rPr lang="en-US" dirty="0"/>
              <a:t> code. I created an Uno app for my book by creating an Uno Platform project with their new project wizard and copy/pasting my </a:t>
            </a:r>
            <a:r>
              <a:rPr lang="en-US" dirty="0" err="1"/>
              <a:t>WinUI</a:t>
            </a:r>
            <a:r>
              <a:rPr lang="en-US" dirty="0"/>
              <a:t> project code (XAML and C#). It just works for most basic apps. Like other cross-platform code, it gets more complicated with device-specific functionality.</a:t>
            </a:r>
          </a:p>
          <a:p>
            <a:endParaRPr lang="en-US" dirty="0"/>
          </a:p>
          <a:p>
            <a:r>
              <a:rPr lang="en-US" dirty="0"/>
              <a:t>You can use C# Markup or XAML to build your UI. The new project wizard will ask you which you want to use.</a:t>
            </a:r>
          </a:p>
          <a:p>
            <a:endParaRPr lang="en-US" dirty="0"/>
          </a:p>
          <a:p>
            <a:r>
              <a:rPr lang="en-US" dirty="0"/>
              <a:t>Uno has a Figma plugin so your design team can design your app screens and generate your Uno pages.</a:t>
            </a:r>
          </a:p>
          <a:p>
            <a:endParaRPr lang="en-US" dirty="0"/>
          </a:p>
          <a:p>
            <a:r>
              <a:rPr lang="en-US" dirty="0"/>
              <a:t>Uno can create apps with Microsoft Fluent, Google Material or Apple’s Cupertino look and feel.</a:t>
            </a:r>
          </a:p>
          <a:p>
            <a:endParaRPr lang="en-US" dirty="0"/>
          </a:p>
          <a:p>
            <a:r>
              <a:rPr lang="en-US" dirty="0"/>
              <a:t>Uno has plugins for Visual Studio, VS Code or JetBrains Rider. So, you can build apps with your favorite editor or IDE.</a:t>
            </a:r>
          </a:p>
          <a:p>
            <a:endParaRPr lang="en-US" dirty="0"/>
          </a:p>
        </p:txBody>
      </p:sp>
    </p:spTree>
    <p:extLst>
      <p:ext uri="{BB962C8B-B14F-4D97-AF65-F5344CB8AC3E}">
        <p14:creationId xmlns:p14="http://schemas.microsoft.com/office/powerpoint/2010/main" val="798588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bit about me…</a:t>
            </a:r>
          </a:p>
          <a:p>
            <a:endParaRPr lang="en-US" dirty="0"/>
          </a:p>
          <a:p>
            <a:r>
              <a:rPr lang="en-US" dirty="0"/>
              <a:t>For those who don’t know me, I’ve been working in the software industry since 1995, with most of that time (over 25) years spent as a developer and architect using various Microsoft technologies.</a:t>
            </a:r>
          </a:p>
          <a:p>
            <a:endParaRPr lang="en-US" dirty="0"/>
          </a:p>
          <a:p>
            <a:r>
              <a:rPr lang="en-US" dirty="0"/>
              <a:t>Some of you may also be familiar with my blog, the Morning Dew, where I’ve been posting daily links for .NET developers for 17 years.</a:t>
            </a:r>
          </a:p>
          <a:p>
            <a:endParaRPr lang="en-US" dirty="0"/>
          </a:p>
          <a:p>
            <a:r>
              <a:rPr lang="en-US" dirty="0"/>
              <a:t>I’ve also written three books in the last four years, two editions of Learn WinUI 3 and a book on parallel programming with C# and .NET. You can find them all on Amazon. Just search for my name.</a:t>
            </a:r>
          </a:p>
          <a:p>
            <a:endParaRPr lang="en-US" dirty="0"/>
          </a:p>
          <a:p>
            <a:r>
              <a:rPr lang="en-US" dirty="0"/>
              <a:t>Writing those books led me to a full-time career in writing. I joined Microsoft about two and a half years ago as a content developer. I write documentation, training modules, and code samples on Microsoft Learn, working on the Windows developer docs team. There, I help write and maintain the docs for Windows client apps and APIs.</a:t>
            </a:r>
          </a:p>
          <a:p>
            <a:r>
              <a:rPr lang="en-US" dirty="0"/>
              <a:t>	I have another session after lunch about my work as a content developer and how anyone can contribute to the open-source docs on Learn with GitHub Issues and PRs.</a:t>
            </a:r>
          </a:p>
          <a:p>
            <a:endParaRPr lang="en-US" dirty="0"/>
          </a:p>
          <a:p>
            <a:r>
              <a:rPr lang="en-US" dirty="0"/>
              <a:t>And… in my spare time, I’m also a conference organizer.</a:t>
            </a:r>
          </a:p>
        </p:txBody>
      </p:sp>
    </p:spTree>
    <p:extLst>
      <p:ext uri="{BB962C8B-B14F-4D97-AF65-F5344CB8AC3E}">
        <p14:creationId xmlns:p14="http://schemas.microsoft.com/office/powerpoint/2010/main" val="18577465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the drawbacks of platforms like Uno…</a:t>
            </a:r>
          </a:p>
          <a:p>
            <a:endParaRPr lang="en-US" dirty="0"/>
          </a:p>
          <a:p>
            <a:r>
              <a:rPr lang="en-US" dirty="0"/>
              <a:t>No official support for VB, F# or C++.</a:t>
            </a:r>
          </a:p>
          <a:p>
            <a:endParaRPr lang="en-US" dirty="0"/>
          </a:p>
          <a:p>
            <a:r>
              <a:rPr lang="en-US" dirty="0"/>
              <a:t>It’s a 3</a:t>
            </a:r>
            <a:r>
              <a:rPr lang="en-US" baseline="30000" dirty="0"/>
              <a:t>rd</a:t>
            </a:r>
            <a:r>
              <a:rPr lang="en-US" dirty="0"/>
              <a:t> party solution. Some companies that use Microsoft solutions can be hesitant to work with 3</a:t>
            </a:r>
            <a:r>
              <a:rPr lang="en-US" baseline="30000" dirty="0"/>
              <a:t>rd</a:t>
            </a:r>
            <a:r>
              <a:rPr lang="en-US" dirty="0"/>
              <a:t> party platforms.</a:t>
            </a:r>
          </a:p>
          <a:p>
            <a:endParaRPr lang="en-US" dirty="0"/>
          </a:p>
          <a:p>
            <a:r>
              <a:rPr lang="en-US" dirty="0"/>
              <a:t>There are paid options for advanced support. Avalonia also has licensing terms for app deployment.</a:t>
            </a:r>
          </a:p>
          <a:p>
            <a:endParaRPr lang="en-US" dirty="0"/>
          </a:p>
          <a:p>
            <a:r>
              <a:rPr lang="en-US" dirty="0"/>
              <a:t>Uno Platform’s visual designer called Hot Design is now available to some users in preview.</a:t>
            </a:r>
          </a:p>
          <a:p>
            <a:endParaRPr lang="en-US" dirty="0"/>
          </a:p>
          <a:p>
            <a:r>
              <a:rPr lang="en-US" dirty="0"/>
              <a:t>You have the platform-specific code issue we discussed with MAUI app development.</a:t>
            </a:r>
          </a:p>
          <a:p>
            <a:endParaRPr lang="en-US" dirty="0"/>
          </a:p>
          <a:p>
            <a:r>
              <a:rPr lang="en-US" dirty="0"/>
              <a:t>And there are similar cross-platform vs native performance concerns we discussed with MAUI. You have to decide between single code base or native performance.</a:t>
            </a:r>
          </a:p>
          <a:p>
            <a:endParaRPr lang="en-US" dirty="0"/>
          </a:p>
          <a:p>
            <a:r>
              <a:rPr lang="en-US" dirty="0"/>
              <a:t>Let’s take a quick look at the Uno version of our </a:t>
            </a:r>
            <a:r>
              <a:rPr lang="en-US" dirty="0" err="1"/>
              <a:t>WinUI</a:t>
            </a:r>
            <a:r>
              <a:rPr lang="en-US" dirty="0"/>
              <a:t> shopping list app.</a:t>
            </a:r>
          </a:p>
          <a:p>
            <a:endParaRPr lang="en-US" dirty="0"/>
          </a:p>
          <a:p>
            <a:r>
              <a:rPr lang="en-US" dirty="0"/>
              <a:t>If there’s time, we’ll bring up the new project wizard to look at the options there.</a:t>
            </a:r>
          </a:p>
          <a:p>
            <a:endParaRPr lang="en-US" dirty="0"/>
          </a:p>
        </p:txBody>
      </p:sp>
    </p:spTree>
    <p:extLst>
      <p:ext uri="{BB962C8B-B14F-4D97-AF65-F5344CB8AC3E}">
        <p14:creationId xmlns:p14="http://schemas.microsoft.com/office/powerpoint/2010/main" val="1979878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things to consider when deciding what to choose for a new Windows app…</a:t>
            </a:r>
          </a:p>
          <a:p>
            <a:endParaRPr lang="en-US" dirty="0"/>
          </a:p>
          <a:p>
            <a:r>
              <a:rPr lang="en-US" dirty="0"/>
              <a:t>The top recommendations today are WPF and </a:t>
            </a:r>
            <a:r>
              <a:rPr lang="en-US" dirty="0" err="1"/>
              <a:t>WinUI</a:t>
            </a:r>
            <a:r>
              <a:rPr lang="en-US" dirty="0"/>
              <a:t> for native Windows apps. For cross platform .NET development, you’ll typically go with .NET MAUI. For the reasons to use WPF and </a:t>
            </a:r>
            <a:r>
              <a:rPr lang="en-US" dirty="0" err="1"/>
              <a:t>WinUI</a:t>
            </a:r>
            <a:r>
              <a:rPr lang="en-US" dirty="0"/>
              <a:t>, you should watch the “Navigating Win32 App Development with </a:t>
            </a:r>
            <a:r>
              <a:rPr lang="en-US" dirty="0" err="1"/>
              <a:t>WinUI</a:t>
            </a:r>
            <a:r>
              <a:rPr lang="en-US" dirty="0"/>
              <a:t> and WPF” session from Microsoft Build. These two slide images are from that slide deck. I have the link to a GitHub page with links to several sessions and other resources from Microsoft’s </a:t>
            </a:r>
            <a:r>
              <a:rPr lang="en-US" dirty="0" err="1"/>
              <a:t>WinUI</a:t>
            </a:r>
            <a:r>
              <a:rPr lang="en-US" dirty="0"/>
              <a:t> team in my GitHub folder for this presentation. The next slide has that link and more.</a:t>
            </a:r>
          </a:p>
          <a:p>
            <a:endParaRPr lang="en-US" dirty="0"/>
          </a:p>
          <a:p>
            <a:r>
              <a:rPr lang="en-US" dirty="0"/>
              <a:t>What programming language does your team use?</a:t>
            </a:r>
          </a:p>
          <a:p>
            <a:r>
              <a:rPr lang="en-US" dirty="0"/>
              <a:t>Does your team have experience with existing UI frameworks?</a:t>
            </a:r>
          </a:p>
          <a:p>
            <a:r>
              <a:rPr lang="en-US" dirty="0"/>
              <a:t>Do they know XAML? Do they like it?</a:t>
            </a:r>
          </a:p>
          <a:p>
            <a:r>
              <a:rPr lang="en-US" dirty="0"/>
              <a:t>Do you need a UI designer in Visual Studio?</a:t>
            </a:r>
          </a:p>
          <a:p>
            <a:r>
              <a:rPr lang="en-US" dirty="0"/>
              <a:t>Do you need Fluent Design (or another design system)?</a:t>
            </a:r>
          </a:p>
          <a:p>
            <a:r>
              <a:rPr lang="en-US" dirty="0"/>
              <a:t>Do you want to work with .NET – maybe flutter or electron works better for your developers.</a:t>
            </a:r>
          </a:p>
          <a:p>
            <a:r>
              <a:rPr lang="en-US" dirty="0"/>
              <a:t>Do you need to support older Windows versions?</a:t>
            </a:r>
          </a:p>
          <a:p>
            <a:r>
              <a:rPr lang="en-US" dirty="0"/>
              <a:t>How about touch and pen support? How important is that experience?</a:t>
            </a:r>
          </a:p>
          <a:p>
            <a:r>
              <a:rPr lang="en-US" dirty="0"/>
              <a:t>Do you need cross-platform? Or do you think you will in the future?</a:t>
            </a:r>
          </a:p>
          <a:p>
            <a:r>
              <a:rPr lang="en-US" dirty="0"/>
              <a:t>Are you porting an existing solution? Unless you’re on Xamarin or UWP, there’s no reason you NEED to change your selected framework.</a:t>
            </a:r>
          </a:p>
          <a:p>
            <a:r>
              <a:rPr lang="en-US" dirty="0"/>
              <a:t>How long do you expect to support your app? If you’re in it for the long haul, make sure you’re using a framework that can support upgrading with .NET long-term support versions every two years.</a:t>
            </a:r>
          </a:p>
          <a:p>
            <a:r>
              <a:rPr lang="en-US" dirty="0"/>
              <a:t>Do the current features of each platform meet your needs? Are there missing features on the product roadmap?</a:t>
            </a:r>
          </a:p>
          <a:p>
            <a:endParaRPr lang="en-US" dirty="0"/>
          </a:p>
          <a:p>
            <a:r>
              <a:rPr lang="en-US" dirty="0"/>
              <a:t>What does Microsoft recommend? Well, if </a:t>
            </a:r>
            <a:r>
              <a:rPr lang="en-US" dirty="0" err="1"/>
              <a:t>WinUI</a:t>
            </a:r>
            <a:r>
              <a:rPr lang="en-US" dirty="0"/>
              <a:t> and Windows App SDK has the features you need, you should choose that. From the Windows team’s perspective, it’s the hero framework moving forward. If it doesn’t have what you need, look at WPF. WPF is also great for building complex, enterprise apps with multiple Windows. If you’re modernizing an existing WPF app, WPF with .NET 8 or 9 is probably your best choice. It’s still getting new features and is not going anywhere.</a:t>
            </a:r>
          </a:p>
          <a:p>
            <a:endParaRPr lang="en-US" dirty="0"/>
          </a:p>
          <a:p>
            <a:r>
              <a:rPr lang="en-US" dirty="0"/>
              <a:t>Absolutely don’t want to touch XAML and love .NET? You can use C# Markup with Uno or MAUI for cross-platform options, or you can stay native to Windows go with the tried-and-true WinForms option.</a:t>
            </a:r>
          </a:p>
          <a:p>
            <a:endParaRPr lang="en-US" dirty="0"/>
          </a:p>
        </p:txBody>
      </p:sp>
    </p:spTree>
    <p:extLst>
      <p:ext uri="{BB962C8B-B14F-4D97-AF65-F5344CB8AC3E}">
        <p14:creationId xmlns:p14="http://schemas.microsoft.com/office/powerpoint/2010/main" val="22456559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resources you can use to help your team decide which platform to choose for your next project.</a:t>
            </a:r>
          </a:p>
          <a:p>
            <a:endParaRPr lang="en-US" dirty="0"/>
          </a:p>
          <a:p>
            <a:r>
              <a:rPr lang="en-US" dirty="0"/>
              <a:t>You can get this slide deck on my GitHub “speaking” repo (</a:t>
            </a:r>
            <a:r>
              <a:rPr lang="en-US" dirty="0" err="1"/>
              <a:t>alvinashcraft</a:t>
            </a:r>
            <a:r>
              <a:rPr lang="en-US" dirty="0"/>
              <a:t>/speaking), along with a larger list of links and the two Visual Studio solutions I used today.</a:t>
            </a:r>
          </a:p>
          <a:p>
            <a:endParaRPr lang="en-US" dirty="0"/>
          </a:p>
          <a:p>
            <a:endParaRPr lang="en-US" dirty="0"/>
          </a:p>
        </p:txBody>
      </p:sp>
    </p:spTree>
    <p:extLst>
      <p:ext uri="{BB962C8B-B14F-4D97-AF65-F5344CB8AC3E}">
        <p14:creationId xmlns:p14="http://schemas.microsoft.com/office/powerpoint/2010/main" val="15733802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it!</a:t>
            </a:r>
          </a:p>
          <a:p>
            <a:endParaRPr lang="en-US" dirty="0"/>
          </a:p>
          <a:p>
            <a:r>
              <a:rPr lang="en-US" dirty="0"/>
              <a:t>Any other questions or thoughts?</a:t>
            </a:r>
          </a:p>
          <a:p>
            <a:endParaRPr lang="en-US" dirty="0"/>
          </a:p>
          <a:p>
            <a:r>
              <a:rPr lang="en-US" dirty="0"/>
              <a:t>If you have questions or want to chat later, this is where you can find me this week. I’ll also have copies of my Learn </a:t>
            </a:r>
            <a:r>
              <a:rPr lang="en-US" dirty="0" err="1"/>
              <a:t>WinUI</a:t>
            </a:r>
            <a:r>
              <a:rPr lang="en-US" dirty="0"/>
              <a:t> 3 book to give away at the Tuesday and Thursday receptions. Find me at the Microsoft Learn table.</a:t>
            </a:r>
          </a:p>
          <a:p>
            <a:endParaRPr lang="en-US" dirty="0"/>
          </a:p>
          <a:p>
            <a:endParaRPr lang="en-US" dirty="0"/>
          </a:p>
        </p:txBody>
      </p:sp>
    </p:spTree>
    <p:extLst>
      <p:ext uri="{BB962C8B-B14F-4D97-AF65-F5344CB8AC3E}">
        <p14:creationId xmlns:p14="http://schemas.microsoft.com/office/powerpoint/2010/main" val="36670026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TechBash is coming back for our 7</a:t>
            </a:r>
            <a:r>
              <a:rPr lang="en-US" baseline="30000" dirty="0"/>
              <a:t>th</a:t>
            </a:r>
            <a:r>
              <a:rPr lang="en-US" dirty="0"/>
              <a:t> year. We started in 2016 and took a couple of years off in the middle like most conferences.</a:t>
            </a:r>
          </a:p>
          <a:p>
            <a:endParaRPr lang="en-US" dirty="0"/>
          </a:p>
          <a:p>
            <a:r>
              <a:rPr lang="en-US" dirty="0"/>
              <a:t>Everyone here is familiar with the Kalahari. Come check out ours in the Poconos! Our call for speakers will be opening in mid-February, so keep an eye on our website and on social media.</a:t>
            </a:r>
          </a:p>
        </p:txBody>
      </p:sp>
    </p:spTree>
    <p:extLst>
      <p:ext uri="{BB962C8B-B14F-4D97-AF65-F5344CB8AC3E}">
        <p14:creationId xmlns:p14="http://schemas.microsoft.com/office/powerpoint/2010/main" val="3901830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to today’s agenda.</a:t>
            </a:r>
          </a:p>
          <a:p>
            <a:endParaRPr lang="en-US" dirty="0"/>
          </a:p>
          <a:p>
            <a:r>
              <a:rPr lang="en-US" dirty="0"/>
              <a:t>We’ll start with a brief review of Windows development’s evolution since the introduction of .NET Framework.</a:t>
            </a:r>
          </a:p>
          <a:p>
            <a:endParaRPr lang="en-US" dirty="0"/>
          </a:p>
          <a:p>
            <a:r>
              <a:rPr lang="en-US" dirty="0"/>
              <a:t>Then we’ll review some reasons why you might decide to choose each of these UI frameworks, followed by a look at some code for each of them.</a:t>
            </a:r>
          </a:p>
          <a:p>
            <a:endParaRPr lang="en-US" dirty="0"/>
          </a:p>
          <a:p>
            <a:r>
              <a:rPr lang="en-US" dirty="0"/>
              <a:t>I created the same sample app using each framework. It’s a very basic shopping list app that loads some sample data. Each app shares the same code to generate the sample data. You can add more items, mark them as purchased or remove them from your list. We’ll see the similarities and differences, and you’ll see that I’m probably not cut out to be a UI designer, no matter which framework I use.</a:t>
            </a:r>
          </a:p>
          <a:p>
            <a:endParaRPr lang="en-US" dirty="0"/>
          </a:p>
          <a:p>
            <a:r>
              <a:rPr lang="en-US" dirty="0"/>
              <a:t>We’ll finish up with some guidelines you can use when selecting a framework for your next Windows project.</a:t>
            </a:r>
          </a:p>
          <a:p>
            <a:endParaRPr lang="en-US" dirty="0"/>
          </a:p>
          <a:p>
            <a:r>
              <a:rPr lang="en-US" dirty="0"/>
              <a:t>And we’ll review some online resources you can keep handy, and we’ll have some time for Q&amp;A. But feel free to ask questions as we go.</a:t>
            </a:r>
          </a:p>
          <a:p>
            <a:endParaRPr lang="en-US" dirty="0"/>
          </a:p>
          <a:p>
            <a:endParaRPr lang="en-US" dirty="0"/>
          </a:p>
          <a:p>
            <a:endParaRPr lang="en-US" dirty="0"/>
          </a:p>
        </p:txBody>
      </p:sp>
    </p:spTree>
    <p:extLst>
      <p:ext uri="{BB962C8B-B14F-4D97-AF65-F5344CB8AC3E}">
        <p14:creationId xmlns:p14="http://schemas.microsoft.com/office/powerpoint/2010/main" val="2369405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simplified timeline of UI frameworks for .NET developers since .NET’s introduction in 2002.</a:t>
            </a:r>
          </a:p>
          <a:p>
            <a:endParaRPr lang="en-US" dirty="0"/>
          </a:p>
          <a:p>
            <a:r>
              <a:rPr lang="en-US" dirty="0"/>
              <a:t>WinForms has been there for every step of the way. Even before WinForms and .NET, Microsoft has had a forms designer for Windows apps. In 1991, Bill Gates demoed the first VB form designer.</a:t>
            </a:r>
          </a:p>
          <a:p>
            <a:endParaRPr lang="en-US" dirty="0"/>
          </a:p>
          <a:p>
            <a:r>
              <a:rPr lang="en-US" dirty="0"/>
              <a:t>WPF was introduced with Windows Vista in 2006 and was the first XAML-based UI framework from Microsoft. WPF became a big deal for enterprise developers, and quickly became the de-facto choice for businesses building enterprise Windows apps.</a:t>
            </a:r>
          </a:p>
          <a:p>
            <a:endParaRPr lang="en-US" dirty="0"/>
          </a:p>
          <a:p>
            <a:r>
              <a:rPr lang="en-US" dirty="0"/>
              <a:t>We’ll skip over the Windows 8 XAML apps that debuted in 2012 and talk briefly about UWP apps. They were introduced in 2015 with Windows 10, and UWP apps gave developers a way to target Windows on desktops, phones, HoloLens, and Xbox with a single code base. They had some success with ISVs building consumer apps but never got much traction in the enterprise. WPF stayed strong there.</a:t>
            </a:r>
          </a:p>
          <a:p>
            <a:endParaRPr lang="en-US" dirty="0"/>
          </a:p>
          <a:p>
            <a:r>
              <a:rPr lang="en-US" dirty="0"/>
              <a:t>2021 gave use two new options for Windows apps, </a:t>
            </a:r>
            <a:r>
              <a:rPr lang="en-US" dirty="0" err="1"/>
              <a:t>WinUI</a:t>
            </a:r>
            <a:r>
              <a:rPr lang="en-US" dirty="0"/>
              <a:t> 3 (and the Windows App SDK) and Blazor Hybrid apps. </a:t>
            </a:r>
            <a:r>
              <a:rPr lang="en-US" dirty="0" err="1"/>
              <a:t>WinUI</a:t>
            </a:r>
            <a:r>
              <a:rPr lang="en-US" dirty="0"/>
              <a:t> 3 was launched as a successor to UWP, and Blazor Hybrid apps introduced a way for web developers to build desktop and mobile clients with .NET and Razor pages.</a:t>
            </a:r>
          </a:p>
          <a:p>
            <a:endParaRPr lang="en-US" dirty="0"/>
          </a:p>
          <a:p>
            <a:r>
              <a:rPr lang="en-US" dirty="0"/>
              <a:t>We’ll also talk about some options that allow you to target multiple platforms. .NET MAUI is the successor to </a:t>
            </a:r>
            <a:r>
              <a:rPr lang="en-US" dirty="0" err="1"/>
              <a:t>Xamarin.Forms</a:t>
            </a:r>
            <a:r>
              <a:rPr lang="en-US" dirty="0"/>
              <a:t>, and it allows you to use XAML and C# to build apps for Windows, macOS, and mobile devices. There are some third-party options that we’ll touch on too. Uno Platform and Avalonia UI both target the same platforms as MAUI in addition to Linux and web support (with </a:t>
            </a:r>
            <a:r>
              <a:rPr lang="en-US" dirty="0" err="1"/>
              <a:t>WebAssembly</a:t>
            </a:r>
            <a:r>
              <a:rPr lang="en-US" dirty="0"/>
              <a:t>).</a:t>
            </a:r>
          </a:p>
          <a:p>
            <a:endParaRPr lang="en-US" dirty="0"/>
          </a:p>
          <a:p>
            <a:r>
              <a:rPr lang="en-US" dirty="0"/>
              <a:t>If we had more time, we could also talk about some non-.NET options like Flutter, React Native for Windows, and Electron.</a:t>
            </a:r>
          </a:p>
          <a:p>
            <a:endParaRPr lang="en-US" dirty="0"/>
          </a:p>
        </p:txBody>
      </p:sp>
    </p:spTree>
    <p:extLst>
      <p:ext uri="{BB962C8B-B14F-4D97-AF65-F5344CB8AC3E}">
        <p14:creationId xmlns:p14="http://schemas.microsoft.com/office/powerpoint/2010/main" val="4035616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won’t have time to talk about every option available for building apps for Windows. With only 60 minutes and quick demos of each project to get to, we’ve omitted plenty of great options.</a:t>
            </a:r>
          </a:p>
          <a:p>
            <a:endParaRPr lang="en-US" dirty="0"/>
          </a:p>
          <a:p>
            <a:r>
              <a:rPr lang="en-US" dirty="0"/>
              <a:t>React Native for Windows is a great option if you’re a JavaScript developer, as are PWAs and Electron apps (if you users have plenty of RAM).</a:t>
            </a:r>
          </a:p>
          <a:p>
            <a:endParaRPr lang="en-US" dirty="0"/>
          </a:p>
          <a:p>
            <a:r>
              <a:rPr lang="en-US" dirty="0"/>
              <a:t>You could keep your app in the browser with JavaScript, Blazor or ASP.NET Core.</a:t>
            </a:r>
          </a:p>
          <a:p>
            <a:endParaRPr lang="en-US" dirty="0"/>
          </a:p>
          <a:p>
            <a:r>
              <a:rPr lang="en-US" dirty="0"/>
              <a:t>If you’re a hardcore C++ developer, there are new Win32 APIs coming in every new Windows SDK release.</a:t>
            </a:r>
          </a:p>
          <a:p>
            <a:endParaRPr lang="en-US" dirty="0"/>
          </a:p>
          <a:p>
            <a:r>
              <a:rPr lang="en-US" dirty="0"/>
              <a:t>And then there’s VB6.</a:t>
            </a:r>
          </a:p>
          <a:p>
            <a:endParaRPr lang="en-US" dirty="0"/>
          </a:p>
        </p:txBody>
      </p:sp>
    </p:spTree>
    <p:extLst>
      <p:ext uri="{BB962C8B-B14F-4D97-AF65-F5344CB8AC3E}">
        <p14:creationId xmlns:p14="http://schemas.microsoft.com/office/powerpoint/2010/main" val="4599532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a few examples of Windows UIs that were created with some of the frameworks we’re discussing today.</a:t>
            </a:r>
          </a:p>
          <a:p>
            <a:endParaRPr lang="en-US" dirty="0"/>
          </a:p>
          <a:p>
            <a:r>
              <a:rPr lang="en-US" dirty="0"/>
              <a:t>The two on the left are both WinForms.</a:t>
            </a:r>
          </a:p>
          <a:p>
            <a:endParaRPr lang="en-US" dirty="0"/>
          </a:p>
          <a:p>
            <a:r>
              <a:rPr lang="en-US" dirty="0"/>
              <a:t>The upper-left screenshot is probably the type of UI you picture when you hear Windows Forms. It looks very Windows 7… utilitarian. This is a screenshot of the sample app will be exploring later in this session.</a:t>
            </a:r>
          </a:p>
          <a:p>
            <a:endParaRPr lang="en-US" dirty="0"/>
          </a:p>
          <a:p>
            <a:r>
              <a:rPr lang="en-US" dirty="0"/>
              <a:t>The lower left is a WinForms UI with some third-party controls and theming applied. This particular example was taken from DevExpress. With the help of third parties, there’s a lot you can create with modern .NET’s Windows Forms.</a:t>
            </a:r>
          </a:p>
          <a:p>
            <a:endParaRPr lang="en-US" dirty="0"/>
          </a:p>
          <a:p>
            <a:r>
              <a:rPr lang="en-US" dirty="0"/>
              <a:t>The screen in the middle probably looks familiar. That’s Visual Studio 2022. Nearly all the Visual Studio UI is WPF. There are a few remaining legacy dialogs (like the Options dialog), but it’s mostly WPF.</a:t>
            </a:r>
          </a:p>
          <a:p>
            <a:endParaRPr lang="en-US" dirty="0"/>
          </a:p>
          <a:p>
            <a:r>
              <a:rPr lang="en-US" dirty="0"/>
              <a:t>The screens below Visual Studio were created with .NET MAUI. Microsoft built a weather sample app that’s responsive to different desktop and mobile form factors. You can get the source code for this app on GitHub. Just search for .NET MAUI weather sample app.</a:t>
            </a:r>
          </a:p>
          <a:p>
            <a:endParaRPr lang="en-US" dirty="0"/>
          </a:p>
          <a:p>
            <a:r>
              <a:rPr lang="en-US" dirty="0"/>
              <a:t>The top right image is a screenshot of Windows File Explorer in Windows 11. The latest builds of Windows 11 have a File Explorer that was created with </a:t>
            </a:r>
            <a:r>
              <a:rPr lang="en-US" dirty="0" err="1"/>
              <a:t>WinUI</a:t>
            </a:r>
            <a:r>
              <a:rPr lang="en-US" dirty="0"/>
              <a:t>. Microsoft and some key partners like Apple and Adobe have been using </a:t>
            </a:r>
            <a:r>
              <a:rPr lang="en-US" dirty="0" err="1"/>
              <a:t>WinUI</a:t>
            </a:r>
            <a:r>
              <a:rPr lang="en-US" dirty="0"/>
              <a:t> to create some high-profile desktop apps over the last couple of years.</a:t>
            </a:r>
          </a:p>
          <a:p>
            <a:endParaRPr lang="en-US" dirty="0"/>
          </a:p>
          <a:p>
            <a:r>
              <a:rPr lang="en-US" dirty="0"/>
              <a:t>The Apple Music app is the last image here. You can download the Apple Music, Apple TV, and Apple Devices apps from the Microsoft Store. All three were built with </a:t>
            </a:r>
            <a:r>
              <a:rPr lang="en-US" dirty="0" err="1"/>
              <a:t>WinUI</a:t>
            </a:r>
            <a:r>
              <a:rPr lang="en-US" dirty="0"/>
              <a:t>. Adobe’s </a:t>
            </a:r>
            <a:r>
              <a:rPr lang="en-US" dirty="0" err="1"/>
              <a:t>WinUI</a:t>
            </a:r>
            <a:r>
              <a:rPr lang="en-US" dirty="0"/>
              <a:t> app is called Fresco, you can also install Fresco from the Microsoft Store.</a:t>
            </a:r>
          </a:p>
          <a:p>
            <a:endParaRPr lang="en-US" dirty="0"/>
          </a:p>
        </p:txBody>
      </p:sp>
    </p:spTree>
    <p:extLst>
      <p:ext uri="{BB962C8B-B14F-4D97-AF65-F5344CB8AC3E}">
        <p14:creationId xmlns:p14="http://schemas.microsoft.com/office/powerpoint/2010/main" val="4267918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some details with each framework, starting with Windows Forms. WinForms is probably still the most used Windows framework when it comes to starting a new project.</a:t>
            </a:r>
          </a:p>
          <a:p>
            <a:endParaRPr lang="en-US" dirty="0"/>
          </a:p>
          <a:p>
            <a:r>
              <a:rPr lang="en-US" dirty="0"/>
              <a:t>.NET developers love WinForms because it lets you build apps fast. It has a visual drag &amp; drop designer to build your UI, and everything is C# (or VB) code. There’s no separate language or markup used to build the UI.</a:t>
            </a:r>
          </a:p>
          <a:p>
            <a:endParaRPr lang="en-US" dirty="0"/>
          </a:p>
          <a:p>
            <a:r>
              <a:rPr lang="en-US" dirty="0"/>
              <a:t>As we saw on the previous slide, there has been strong third-party support for WinForms controls for years (decades, really).</a:t>
            </a:r>
          </a:p>
          <a:p>
            <a:endParaRPr lang="en-US" dirty="0"/>
          </a:p>
          <a:p>
            <a:r>
              <a:rPr lang="en-US" dirty="0"/>
              <a:t>You have two options when you create a new WinForms project. You’ll typically want to select the modern .NET option (that’s .NET 9 today), but you still do have the option to create a new WinForms project on .NET Framework. The templates for both are part of Visual Studio 2022. If you have clients running unsupported Windows 7 machines, you can still build and maintain .NET client apps for them.</a:t>
            </a:r>
          </a:p>
          <a:p>
            <a:endParaRPr lang="en-US" dirty="0"/>
          </a:p>
          <a:p>
            <a:r>
              <a:rPr lang="en-US" dirty="0"/>
              <a:t>If you have existing .NET Framework WinForms apps that you’d like to modernize, Microsoft has a .NET Upgrade tool you can use to move them to .NET 9 to take advantage of the performance and features of today’s .NET.</a:t>
            </a:r>
          </a:p>
          <a:p>
            <a:r>
              <a:rPr lang="en-US" dirty="0"/>
              <a:t>	This tool can also upgrade legacy WPF apps to WPF on .NET 8, </a:t>
            </a:r>
            <a:r>
              <a:rPr lang="en-US" dirty="0" err="1"/>
              <a:t>Xamarin.Forms</a:t>
            </a:r>
            <a:r>
              <a:rPr lang="en-US" dirty="0"/>
              <a:t> apps to .NET MAUI, or UWP apps to </a:t>
            </a:r>
            <a:r>
              <a:rPr lang="en-US" dirty="0" err="1"/>
              <a:t>WinUI</a:t>
            </a:r>
            <a:r>
              <a:rPr lang="en-US" dirty="0"/>
              <a:t>. The tool will also provide a list of any issues encountered during the upgrade.</a:t>
            </a:r>
          </a:p>
          <a:p>
            <a:endParaRPr lang="en-US" dirty="0"/>
          </a:p>
          <a:p>
            <a:r>
              <a:rPr lang="en-US" dirty="0"/>
              <a:t>Windows Forms is still supported and under active development. There are some new async APIs and experimental Dark Mode support in .NET 9. You can visit this page on GitHub to review their public roadmap and see upcoming features.</a:t>
            </a:r>
          </a:p>
          <a:p>
            <a:endParaRPr lang="en-US" dirty="0"/>
          </a:p>
          <a:p>
            <a:r>
              <a:rPr lang="en-US" dirty="0"/>
              <a:t>Because there’s no XAML, CSS, or any other UI language to learn. Every .NET developer can be a WinForms developers.</a:t>
            </a:r>
          </a:p>
          <a:p>
            <a:endParaRPr lang="en-US" dirty="0"/>
          </a:p>
        </p:txBody>
      </p:sp>
    </p:spTree>
    <p:extLst>
      <p:ext uri="{BB962C8B-B14F-4D97-AF65-F5344CB8AC3E}">
        <p14:creationId xmlns:p14="http://schemas.microsoft.com/office/powerpoint/2010/main" val="24339783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briefly touch on a few reasons why you might not choose Windows Forms, and then we’ll look at the sample app.</a:t>
            </a:r>
          </a:p>
          <a:p>
            <a:endParaRPr lang="en-US" dirty="0"/>
          </a:p>
          <a:p>
            <a:r>
              <a:rPr lang="en-US" dirty="0"/>
              <a:t>Without any custom theming applied, WinForms looks dated. It’s had some updates to improve the UI over the years, but you won’t be implementing Microsoft Fluent Design in a WinForms app any time soon.</a:t>
            </a:r>
          </a:p>
          <a:p>
            <a:endParaRPr lang="en-US" dirty="0"/>
          </a:p>
          <a:p>
            <a:r>
              <a:rPr lang="en-US" dirty="0"/>
              <a:t>The XAML-based frameworks can take advantage of rendering on modern GPUs, improving the performance of complex UIs.</a:t>
            </a:r>
          </a:p>
          <a:p>
            <a:endParaRPr lang="en-US" dirty="0"/>
          </a:p>
          <a:p>
            <a:r>
              <a:rPr lang="en-US" dirty="0"/>
              <a:t>There’s no C++ language support for WinForms projects (or F# for that matter). It’s C# and VB only.</a:t>
            </a:r>
          </a:p>
          <a:p>
            <a:endParaRPr lang="en-US" dirty="0"/>
          </a:p>
          <a:p>
            <a:r>
              <a:rPr lang="en-US" dirty="0"/>
              <a:t>The built-in support for switching between light &amp; dark themes when users update their Windows theme has been added as an experimental feature in .NET 9. We also saw earlier that there are third-party theming options for with light and dark themes though.</a:t>
            </a:r>
          </a:p>
          <a:p>
            <a:endParaRPr lang="en-US" dirty="0"/>
          </a:p>
          <a:p>
            <a:r>
              <a:rPr lang="en-US" dirty="0"/>
              <a:t>It’s also not the best choice if touch input or inking are important to your users.</a:t>
            </a:r>
          </a:p>
          <a:p>
            <a:endParaRPr lang="en-US" dirty="0"/>
          </a:p>
          <a:p>
            <a:r>
              <a:rPr lang="en-US" dirty="0"/>
              <a:t>OK, let’s look at some code!</a:t>
            </a:r>
          </a:p>
          <a:p>
            <a:endParaRPr lang="en-US" dirty="0"/>
          </a:p>
        </p:txBody>
      </p:sp>
    </p:spTree>
    <p:extLst>
      <p:ext uri="{BB962C8B-B14F-4D97-AF65-F5344CB8AC3E}">
        <p14:creationId xmlns:p14="http://schemas.microsoft.com/office/powerpoint/2010/main" val="15956971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508733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2057719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104877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51E94-D08C-431E-88FC-7EB62E529A19}" type="datetimeFigureOut">
              <a:rPr lang="en-US" smtClean="0"/>
              <a:pPr/>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9044842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5132" y="1544259"/>
            <a:ext cx="9146751"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74320" y="1624774"/>
            <a:ext cx="8603674" cy="1304510"/>
          </a:xfrm>
        </p:spPr>
        <p:txBody>
          <a:bodyPr tIns="45720" bIns="45720" anchor="ctr">
            <a:normAutofit/>
          </a:bodyPr>
          <a:lstStyle>
            <a:lvl1pPr algn="ctr">
              <a:lnSpc>
                <a:spcPct val="80000"/>
              </a:lnSpc>
              <a:defRPr sz="4500" spc="113" baseline="0"/>
            </a:lvl1pPr>
          </a:lstStyle>
          <a:p>
            <a:r>
              <a:rPr lang="en-US"/>
              <a:t>Click to edit Master title style</a:t>
            </a:r>
            <a:endParaRPr lang="en-US" dirty="0"/>
          </a:p>
        </p:txBody>
      </p:sp>
      <p:sp>
        <p:nvSpPr>
          <p:cNvPr id="3" name="Subtitle 2"/>
          <p:cNvSpPr>
            <a:spLocks noGrp="1"/>
          </p:cNvSpPr>
          <p:nvPr>
            <p:ph type="subTitle" idx="1"/>
          </p:nvPr>
        </p:nvSpPr>
        <p:spPr>
          <a:xfrm>
            <a:off x="1143000" y="2997188"/>
            <a:ext cx="6858000" cy="981941"/>
          </a:xfrm>
        </p:spPr>
        <p:txBody>
          <a:bodyPr>
            <a:normAutofit/>
          </a:bodyPr>
          <a:lstStyle>
            <a:lvl1pPr marL="0" indent="0" algn="ctr">
              <a:buNone/>
              <a:defRPr sz="1500"/>
            </a:lvl1pPr>
            <a:lvl2pPr marL="342900" indent="0" algn="ctr">
              <a:buNone/>
              <a:defRPr sz="1500"/>
            </a:lvl2pPr>
            <a:lvl3pPr marL="685800" indent="0" algn="ctr">
              <a:buNone/>
              <a:defRPr sz="15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211269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4841139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5132" y="1544259"/>
            <a:ext cx="9146751"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4893" y="1656659"/>
            <a:ext cx="7886700" cy="1257300"/>
          </a:xfrm>
        </p:spPr>
        <p:txBody>
          <a:bodyPr anchor="ctr">
            <a:noAutofit/>
          </a:bodyPr>
          <a:lstStyle>
            <a:lvl1pPr algn="ctr">
              <a:lnSpc>
                <a:spcPct val="80000"/>
              </a:lnSpc>
              <a:defRPr sz="4500" b="0" spc="113"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24893" y="3007751"/>
            <a:ext cx="7886700" cy="880979"/>
          </a:xfrm>
        </p:spPr>
        <p:txBody>
          <a:bodyPr anchor="t">
            <a:normAutofit/>
          </a:bodyPr>
          <a:lstStyle>
            <a:lvl1pPr marL="0" indent="0" algn="ctr">
              <a:buNone/>
              <a:defRPr sz="1500">
                <a:solidFill>
                  <a:schemeClr val="tx2"/>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84976594"/>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04008" y="1508760"/>
            <a:ext cx="3566160" cy="31546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72793" y="1508760"/>
            <a:ext cx="3566160" cy="31546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088F999-7A4E-6B4F-9FED-EF75B73AD044}" type="datetimeFigureOut">
              <a:rPr lang="en-US" smtClean="0"/>
              <a:t>1/15/2025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35456174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905256" y="1435102"/>
            <a:ext cx="3566160" cy="557321"/>
          </a:xfrm>
        </p:spPr>
        <p:txBody>
          <a:bodyPr anchor="ctr">
            <a:normAutofit/>
          </a:bodyPr>
          <a:lstStyle>
            <a:lvl1pPr marL="0" indent="0">
              <a:buNone/>
              <a:defRPr sz="1575"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05256" y="1992425"/>
            <a:ext cx="3566160" cy="26746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73423" y="1435102"/>
            <a:ext cx="3566160" cy="557321"/>
          </a:xfrm>
        </p:spPr>
        <p:txBody>
          <a:bodyPr anchor="ctr">
            <a:normAutofit/>
          </a:bodyPr>
          <a:lstStyle>
            <a:lvl1pPr marL="0" indent="0">
              <a:buNone/>
              <a:defRPr sz="1575"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73423" y="1992423"/>
            <a:ext cx="3566160" cy="26746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088F999-7A4E-6B4F-9FED-EF75B73AD044}" type="datetimeFigureOut">
              <a:rPr lang="en-US" smtClean="0"/>
              <a:t>1/15/2025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32572421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088F999-7A4E-6B4F-9FED-EF75B73AD044}" type="datetimeFigureOut">
              <a:rPr lang="en-US" smtClean="0"/>
              <a:t>1/15/2025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27362298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88F999-7A4E-6B4F-9FED-EF75B73AD044}" type="datetimeFigureOut">
              <a:rPr lang="en-US" smtClean="0"/>
              <a:t>1/15/2025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4207105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904484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905256" y="1590041"/>
            <a:ext cx="4594860" cy="30861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841767" y="1610615"/>
            <a:ext cx="2400300" cy="2574239"/>
          </a:xfrm>
        </p:spPr>
        <p:txBody>
          <a:bodyPr>
            <a:normAutofit/>
          </a:bodyPr>
          <a:lstStyle>
            <a:lvl1pPr marL="0" indent="0">
              <a:lnSpc>
                <a:spcPct val="95000"/>
              </a:lnSpc>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D088F999-7A4E-6B4F-9FED-EF75B73AD044}" type="datetimeFigureOut">
              <a:rPr lang="en-US" smtClean="0"/>
              <a:t>1/15/2025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3102169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960120" y="1658621"/>
            <a:ext cx="4594860" cy="2948940"/>
          </a:xfrm>
          <a:solidFill>
            <a:schemeClr val="tx2">
              <a:lumMod val="60000"/>
              <a:lumOff val="40000"/>
            </a:schemeClr>
          </a:solidFill>
        </p:spPr>
        <p:txBody>
          <a:bodyPr tIns="365760" anchor="t"/>
          <a:lstStyle>
            <a:lvl1pPr marL="0" indent="0" algn="ctr">
              <a:buNone/>
              <a:defRPr sz="2400">
                <a:solidFill>
                  <a:schemeClr val="tx1">
                    <a:lumMod val="50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843016" y="1612966"/>
            <a:ext cx="2400300" cy="2571750"/>
          </a:xfrm>
        </p:spPr>
        <p:txBody>
          <a:bodyPr>
            <a:normAutofit/>
          </a:bodyPr>
          <a:lstStyle>
            <a:lvl1pPr marL="0" indent="0">
              <a:lnSpc>
                <a:spcPct val="95000"/>
              </a:lnSpc>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D088F999-7A4E-6B4F-9FED-EF75B73AD044}" type="datetimeFigureOut">
              <a:rPr lang="en-US" smtClean="0"/>
              <a:t>1/15/2025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29019812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30819195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6764484" y="0"/>
            <a:ext cx="20574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870468" y="205978"/>
            <a:ext cx="1801785" cy="442317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05978"/>
            <a:ext cx="5979968" cy="442317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817141"/>
            <a:ext cx="2057397" cy="273844"/>
          </a:xfrm>
        </p:spPr>
        <p:txBody>
          <a:body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a:xfrm>
            <a:off x="2832102" y="4817141"/>
            <a:ext cx="3209752" cy="273844"/>
          </a:xfrm>
        </p:spPr>
        <p:txBody>
          <a:bodyPr/>
          <a:lstStyle/>
          <a:p>
            <a:endParaRPr lang="en-US"/>
          </a:p>
        </p:txBody>
      </p:sp>
      <p:sp>
        <p:nvSpPr>
          <p:cNvPr id="6" name="Slide Number Placeholder 5"/>
          <p:cNvSpPr>
            <a:spLocks noGrp="1"/>
          </p:cNvSpPr>
          <p:nvPr>
            <p:ph type="sldNum" sz="quarter" idx="12"/>
          </p:nvPr>
        </p:nvSpPr>
        <p:spPr>
          <a:xfrm>
            <a:off x="6054787" y="4817141"/>
            <a:ext cx="659819" cy="273844"/>
          </a:xfrm>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2558613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088F999-7A4E-6B4F-9FED-EF75B73AD044}" type="datetimeFigureOut">
              <a:rPr lang="en-US" smtClean="0"/>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4213274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088F999-7A4E-6B4F-9FED-EF75B73AD044}" type="datetimeFigureOut">
              <a:rPr lang="en-US" smtClean="0"/>
              <a:t>1/15/2025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703610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088F999-7A4E-6B4F-9FED-EF75B73AD044}" type="datetimeFigureOut">
              <a:rPr lang="en-US" smtClean="0"/>
              <a:t>1/15/2025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06885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088F999-7A4E-6B4F-9FED-EF75B73AD044}" type="datetimeFigureOut">
              <a:rPr lang="en-US" smtClean="0"/>
              <a:t>1/15/2025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114269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88F999-7A4E-6B4F-9FED-EF75B73AD044}" type="datetimeFigureOut">
              <a:rPr lang="en-US" smtClean="0"/>
              <a:t>1/15/2025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4095448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88F999-7A4E-6B4F-9FED-EF75B73AD044}" type="datetimeFigureOut">
              <a:rPr lang="en-US" smtClean="0"/>
              <a:t>1/15/2025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517045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88F999-7A4E-6B4F-9FED-EF75B73AD044}" type="datetimeFigureOut">
              <a:rPr lang="en-US" smtClean="0"/>
              <a:t>1/15/2025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2594263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3.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D088F999-7A4E-6B4F-9FED-EF75B73AD044}" type="datetimeFigureOut">
              <a:rPr lang="en-US" smtClean="0"/>
              <a:t>1/15/2025</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158093817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D088F999-7A4E-6B4F-9FED-EF75B73AD044}" type="datetimeFigureOut">
              <a:rPr lang="en-US" smtClean="0"/>
              <a:t>1/15/2025</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1580938178"/>
      </p:ext>
    </p:extLst>
  </p:cSld>
  <p:clrMap bg1="lt1" tx1="dk1" bg2="lt2" tx2="dk2" accent1="accent1" accent2="accent2" accent3="accent3" accent4="accent4" accent5="accent5" accent6="accent6" hlink="hlink" folHlink="folHlink"/>
  <p:sldLayoutIdLst>
    <p:sldLayoutId id="2147483762"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362" y="132082"/>
            <a:ext cx="9141714" cy="123443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02189" y="213132"/>
            <a:ext cx="7338060" cy="113157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02189" y="1508760"/>
            <a:ext cx="7338060" cy="31546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01699" y="4817141"/>
            <a:ext cx="2250671" cy="273844"/>
          </a:xfrm>
          <a:prstGeom prst="rect">
            <a:avLst/>
          </a:prstGeom>
        </p:spPr>
        <p:txBody>
          <a:bodyPr vert="horz" lIns="91440" tIns="45720" rIns="45720" bIns="45720" rtlCol="0" anchor="ctr"/>
          <a:lstStyle>
            <a:lvl1pPr algn="l">
              <a:defRPr sz="788">
                <a:solidFill>
                  <a:schemeClr val="tx1"/>
                </a:solidFill>
              </a:defRPr>
            </a:lvl1pPr>
          </a:lstStyle>
          <a:p>
            <a:fld id="{D088F999-7A4E-6B4F-9FED-EF75B73AD044}" type="datetimeFigureOut">
              <a:rPr lang="en-US" smtClean="0"/>
              <a:t>1/15/2025</a:t>
            </a:fld>
            <a:endParaRPr lang="en-US"/>
          </a:p>
        </p:txBody>
      </p:sp>
      <p:sp>
        <p:nvSpPr>
          <p:cNvPr id="5" name="Footer Placeholder 4"/>
          <p:cNvSpPr>
            <a:spLocks noGrp="1"/>
          </p:cNvSpPr>
          <p:nvPr>
            <p:ph type="ftr" sz="quarter" idx="3"/>
          </p:nvPr>
        </p:nvSpPr>
        <p:spPr>
          <a:xfrm>
            <a:off x="4197353" y="4817141"/>
            <a:ext cx="3783330" cy="273844"/>
          </a:xfrm>
          <a:prstGeom prst="rect">
            <a:avLst/>
          </a:prstGeom>
        </p:spPr>
        <p:txBody>
          <a:bodyPr vert="horz" lIns="91440" tIns="45720" rIns="91440" bIns="45720" rtlCol="0" anchor="ctr"/>
          <a:lstStyle>
            <a:lvl1pPr algn="r">
              <a:defRPr sz="788">
                <a:solidFill>
                  <a:schemeClr val="tx1"/>
                </a:solidFill>
              </a:defRPr>
            </a:lvl1pPr>
          </a:lstStyle>
          <a:p>
            <a:endParaRPr lang="en-US"/>
          </a:p>
        </p:txBody>
      </p:sp>
      <p:sp>
        <p:nvSpPr>
          <p:cNvPr id="6" name="Slide Number Placeholder 5"/>
          <p:cNvSpPr>
            <a:spLocks noGrp="1"/>
          </p:cNvSpPr>
          <p:nvPr>
            <p:ph type="sldNum" sz="quarter" idx="4"/>
          </p:nvPr>
        </p:nvSpPr>
        <p:spPr>
          <a:xfrm>
            <a:off x="7994195" y="4817141"/>
            <a:ext cx="709698" cy="273844"/>
          </a:xfrm>
          <a:prstGeom prst="rect">
            <a:avLst/>
          </a:prstGeom>
        </p:spPr>
        <p:txBody>
          <a:bodyPr vert="horz" lIns="45720" tIns="45720" rIns="91440" bIns="45720" rtlCol="0" anchor="ctr"/>
          <a:lstStyle>
            <a:lvl1pPr algn="l">
              <a:defRPr sz="900" b="0">
                <a:solidFill>
                  <a:schemeClr val="tx1"/>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3612865336"/>
      </p:ext>
    </p:extLst>
  </p:cSld>
  <p:clrMap bg1="dk1" tx1="lt1" bg2="dk2" tx2="lt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Lst>
  <p:txStyles>
    <p:titleStyle>
      <a:lvl1pPr algn="l" defTabSz="685800" rtl="0" eaLnBrk="1" latinLnBrk="0" hangingPunct="1">
        <a:lnSpc>
          <a:spcPct val="85000"/>
        </a:lnSpc>
        <a:spcBef>
          <a:spcPct val="0"/>
        </a:spcBef>
        <a:buNone/>
        <a:defRPr sz="3000" kern="1200" cap="all" baseline="0">
          <a:solidFill>
            <a:schemeClr val="bg2"/>
          </a:solidFill>
          <a:latin typeface="+mj-lt"/>
          <a:ea typeface="+mj-ea"/>
          <a:cs typeface="+mj-cs"/>
        </a:defRPr>
      </a:lvl1pPr>
    </p:titleStyle>
    <p:body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hyperlink" Target="https://github.com/dotnet/wpf/blob/main/roadmap.md"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6.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icrosoft/WindowsAppSDK/blob/main/docs/roadmap.md" TargetMode="External"/><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14.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8" Type="http://schemas.openxmlformats.org/officeDocument/2006/relationships/hyperlink" Target="https://www.amazon.com/stores/author/B08WLD35BX" TargetMode="External"/><Relationship Id="rId3" Type="http://schemas.openxmlformats.org/officeDocument/2006/relationships/hyperlink" Target="https://learn.microsoft.com/training/modules/windows-choose-best-app-framework/" TargetMode="External"/><Relationship Id="rId7" Type="http://schemas.openxmlformats.org/officeDocument/2006/relationships/hyperlink" Target="https://learn.microsoft.com/aspnet/core/blazor/hybrid/tutorials/wpf" TargetMode="External"/><Relationship Id="rId2" Type="http://schemas.openxmlformats.org/officeDocument/2006/relationships/notesSlide" Target="../notesSlides/notesSlide22.xml"/><Relationship Id="rId1" Type="http://schemas.openxmlformats.org/officeDocument/2006/relationships/slideLayout" Target="../slideLayouts/slideLayout14.xml"/><Relationship Id="rId6" Type="http://schemas.openxmlformats.org/officeDocument/2006/relationships/hyperlink" Target="https://docs.avaloniaui.net/" TargetMode="External"/><Relationship Id="rId5" Type="http://schemas.openxmlformats.org/officeDocument/2006/relationships/hyperlink" Target="https://platform.uno/docs/articles/intro.html" TargetMode="External"/><Relationship Id="rId10" Type="http://schemas.openxmlformats.org/officeDocument/2006/relationships/hyperlink" Target="https://github.com/alvinashcraft/speaking/" TargetMode="External"/><Relationship Id="rId4" Type="http://schemas.openxmlformats.org/officeDocument/2006/relationships/hyperlink" Target="https://learn.microsoft.com/windows/apps/get-started/" TargetMode="External"/><Relationship Id="rId9" Type="http://schemas.openxmlformats.org/officeDocument/2006/relationships/hyperlink" Target="https://about.me/alvinashcraft" TargetMode="Externa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3.xml"/><Relationship Id="rId1" Type="http://schemas.openxmlformats.org/officeDocument/2006/relationships/slideLayout" Target="../slideLayouts/slideLayout1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hyperlink" Target="https://techbash.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hyperlink" Target="https://youtu.be/Fh_UDQnboRw?si=vO9IUCn05qW_w8PO" TargetMode="External"/><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dotnet/winforms/blob/main/docs/roadmap.md"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chemeClr val="bg2">
                <a:shade val="91000"/>
                <a:satMod val="105000"/>
              </a:schemeClr>
            </a:duotone>
          </a:blip>
          <a:tile tx="0" ty="0" sx="100000" sy="100000" flip="none" algn="tl"/>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C828AE3-FA58-43DF-B083-6AA3C102AF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F11BDC-FC31-AB52-5269-160D726224C0}"/>
              </a:ext>
            </a:extLst>
          </p:cNvPr>
          <p:cNvSpPr>
            <a:spLocks noGrp="1"/>
          </p:cNvSpPr>
          <p:nvPr>
            <p:ph type="ctrTitle"/>
          </p:nvPr>
        </p:nvSpPr>
        <p:spPr>
          <a:xfrm>
            <a:off x="482601" y="1436145"/>
            <a:ext cx="8178799" cy="1855694"/>
          </a:xfrm>
        </p:spPr>
        <p:txBody>
          <a:bodyPr>
            <a:normAutofit/>
          </a:bodyPr>
          <a:lstStyle/>
          <a:p>
            <a:r>
              <a:rPr lang="en-US" sz="3300">
                <a:solidFill>
                  <a:schemeClr val="tx1"/>
                </a:solidFill>
              </a:rPr>
              <a:t>Building a Native App for Windows in 2025</a:t>
            </a:r>
          </a:p>
        </p:txBody>
      </p:sp>
      <p:sp>
        <p:nvSpPr>
          <p:cNvPr id="17" name="Rectangle 16">
            <a:extLst>
              <a:ext uri="{FF2B5EF4-FFF2-40B4-BE49-F238E27FC236}">
                <a16:creationId xmlns:a16="http://schemas.microsoft.com/office/drawing/2014/main" id="{14AF9CD9-31C2-43D9-9F5C-A0E097262D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429000"/>
            <a:ext cx="9146751" cy="1714500"/>
          </a:xfrm>
          <a:prstGeom prst="rect">
            <a:avLst/>
          </a:prstGeom>
          <a:solidFill>
            <a:schemeClr val="bg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Subtitle 2">
            <a:extLst>
              <a:ext uri="{FF2B5EF4-FFF2-40B4-BE49-F238E27FC236}">
                <a16:creationId xmlns:a16="http://schemas.microsoft.com/office/drawing/2014/main" id="{3A11671F-21EB-8E7F-F1E3-93E6DC8488D1}"/>
              </a:ext>
            </a:extLst>
          </p:cNvPr>
          <p:cNvSpPr>
            <a:spLocks noGrp="1"/>
          </p:cNvSpPr>
          <p:nvPr>
            <p:ph type="subTitle" idx="1"/>
          </p:nvPr>
        </p:nvSpPr>
        <p:spPr>
          <a:xfrm>
            <a:off x="1143000" y="3695250"/>
            <a:ext cx="6858000" cy="847165"/>
          </a:xfrm>
        </p:spPr>
        <p:txBody>
          <a:bodyPr anchor="ctr">
            <a:normAutofit/>
          </a:bodyPr>
          <a:lstStyle/>
          <a:p>
            <a:r>
              <a:rPr lang="en-US"/>
              <a:t>Which UI Framework Should You Choose?</a:t>
            </a:r>
            <a:endParaRPr lang="en-US" dirty="0"/>
          </a:p>
        </p:txBody>
      </p:sp>
      <p:sp>
        <p:nvSpPr>
          <p:cNvPr id="18" name="Rectangle 17">
            <a:extLst>
              <a:ext uri="{FF2B5EF4-FFF2-40B4-BE49-F238E27FC236}">
                <a16:creationId xmlns:a16="http://schemas.microsoft.com/office/drawing/2014/main" id="{C0A57A26-ECBF-4A8A-B307-41F0BDD94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81550"/>
            <a:ext cx="9146751" cy="3619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9190057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omputer script on a screen">
            <a:extLst>
              <a:ext uri="{FF2B5EF4-FFF2-40B4-BE49-F238E27FC236}">
                <a16:creationId xmlns:a16="http://schemas.microsoft.com/office/drawing/2014/main" id="{28F1DFAD-67AA-4E34-B0A0-5FB1DF15A2D4}"/>
              </a:ext>
            </a:extLst>
          </p:cNvPr>
          <p:cNvPicPr>
            <a:picLocks noChangeAspect="1"/>
          </p:cNvPicPr>
          <p:nvPr/>
        </p:nvPicPr>
        <p:blipFill>
          <a:blip r:embed="rId3">
            <a:alphaModFix amt="25000"/>
          </a:blip>
          <a:srcRect t="5981" b="9750"/>
          <a:stretch/>
        </p:blipFill>
        <p:spPr>
          <a:xfrm>
            <a:off x="20" y="10"/>
            <a:ext cx="9143980" cy="5143490"/>
          </a:xfrm>
          <a:prstGeom prst="rect">
            <a:avLst/>
          </a:prstGeom>
        </p:spPr>
      </p:pic>
      <p:sp>
        <p:nvSpPr>
          <p:cNvPr id="9" name="Rectangle 8">
            <a:extLst>
              <a:ext uri="{FF2B5EF4-FFF2-40B4-BE49-F238E27FC236}">
                <a16:creationId xmlns:a16="http://schemas.microsoft.com/office/drawing/2014/main" id="{24F3C611-0CF5-45ED-9190-A7A9C19AC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139536"/>
            <a:ext cx="9141714" cy="123443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6001B7B7-FFA7-447A-241D-4CB6A304746B}"/>
              </a:ext>
            </a:extLst>
          </p:cNvPr>
          <p:cNvSpPr>
            <a:spLocks noGrp="1"/>
          </p:cNvSpPr>
          <p:nvPr>
            <p:ph type="title"/>
          </p:nvPr>
        </p:nvSpPr>
        <p:spPr>
          <a:xfrm>
            <a:off x="902189" y="213132"/>
            <a:ext cx="7338060" cy="1131570"/>
          </a:xfrm>
        </p:spPr>
        <p:txBody>
          <a:bodyPr>
            <a:normAutofit/>
          </a:bodyPr>
          <a:lstStyle/>
          <a:p>
            <a:r>
              <a:rPr lang="en-US" dirty="0"/>
              <a:t>WPF Advantages</a:t>
            </a:r>
          </a:p>
        </p:txBody>
      </p:sp>
      <p:sp>
        <p:nvSpPr>
          <p:cNvPr id="3" name="Content Placeholder 2">
            <a:extLst>
              <a:ext uri="{FF2B5EF4-FFF2-40B4-BE49-F238E27FC236}">
                <a16:creationId xmlns:a16="http://schemas.microsoft.com/office/drawing/2014/main" id="{73BA810C-941B-7200-8A64-49324D432405}"/>
              </a:ext>
            </a:extLst>
          </p:cNvPr>
          <p:cNvSpPr>
            <a:spLocks noGrp="1"/>
          </p:cNvSpPr>
          <p:nvPr>
            <p:ph idx="1"/>
          </p:nvPr>
        </p:nvSpPr>
        <p:spPr>
          <a:xfrm>
            <a:off x="902189" y="1508760"/>
            <a:ext cx="7338060" cy="3154680"/>
          </a:xfrm>
        </p:spPr>
        <p:txBody>
          <a:bodyPr>
            <a:normAutofit lnSpcReduction="10000"/>
          </a:bodyPr>
          <a:lstStyle/>
          <a:p>
            <a:r>
              <a:rPr lang="en-US" sz="1500"/>
              <a:t>Extensible Application Markup Language (XAML) designer</a:t>
            </a:r>
          </a:p>
          <a:p>
            <a:r>
              <a:rPr lang="en-US" sz="1500"/>
              <a:t>XAML Hot Reload for UI debugging</a:t>
            </a:r>
          </a:p>
          <a:p>
            <a:r>
              <a:rPr lang="en-US" sz="1500"/>
              <a:t>GPU Accelerated UI – DirectX pipeline</a:t>
            </a:r>
          </a:p>
          <a:p>
            <a:r>
              <a:rPr lang="en-US" sz="1500"/>
              <a:t>Rich data binding with MVVM pattern</a:t>
            </a:r>
          </a:p>
          <a:p>
            <a:r>
              <a:rPr lang="en-US" sz="1500"/>
              <a:t>Modern and legacy support (.NET Framework and modern .NET)</a:t>
            </a:r>
          </a:p>
          <a:p>
            <a:r>
              <a:rPr lang="en-US" sz="1500"/>
              <a:t>Extensive 3rd Party control and library support (Theming)</a:t>
            </a:r>
          </a:p>
          <a:p>
            <a:r>
              <a:rPr lang="en-US" sz="1500"/>
              <a:t>Active development</a:t>
            </a:r>
          </a:p>
          <a:p>
            <a:pPr lvl="1"/>
            <a:r>
              <a:rPr lang="en-US" dirty="0"/>
              <a:t>Roadmap: </a:t>
            </a:r>
            <a:r>
              <a:rPr lang="en-US" dirty="0">
                <a:hlinkClick r:id="rId4"/>
              </a:rPr>
              <a:t>https://github.com/dotnet/wpf/blob/main/roadmap.md</a:t>
            </a:r>
            <a:r>
              <a:rPr lang="en-US" dirty="0"/>
              <a:t> </a:t>
            </a:r>
          </a:p>
          <a:p>
            <a:pPr lvl="1"/>
            <a:r>
              <a:rPr lang="en-US" dirty="0"/>
              <a:t>Windows 11 theming support and UI refresh in .NET 9</a:t>
            </a:r>
          </a:p>
          <a:p>
            <a:r>
              <a:rPr lang="en-US" sz="1500"/>
              <a:t>Great for native Enterprise apps with multi-window experiences</a:t>
            </a:r>
          </a:p>
        </p:txBody>
      </p:sp>
    </p:spTree>
    <p:extLst>
      <p:ext uri="{BB962C8B-B14F-4D97-AF65-F5344CB8AC3E}">
        <p14:creationId xmlns:p14="http://schemas.microsoft.com/office/powerpoint/2010/main" val="2589394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chemeClr val="bg1">
                <a:shade val="91000"/>
                <a:satMod val="105000"/>
              </a:schemeClr>
            </a:duotone>
          </a:blip>
          <a:tile tx="0" ty="0" sx="100000" sy="100000" flip="none" algn="tl"/>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ADF470D-7F90-43BB-B1CD-ADE821F1D7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White abstract background">
            <a:extLst>
              <a:ext uri="{FF2B5EF4-FFF2-40B4-BE49-F238E27FC236}">
                <a16:creationId xmlns:a16="http://schemas.microsoft.com/office/drawing/2014/main" id="{F5703E14-5E1F-51BD-C718-EDEB15869BC0}"/>
              </a:ext>
            </a:extLst>
          </p:cNvPr>
          <p:cNvPicPr>
            <a:picLocks noChangeAspect="1"/>
          </p:cNvPicPr>
          <p:nvPr/>
        </p:nvPicPr>
        <p:blipFill>
          <a:blip r:embed="rId4">
            <a:duotone>
              <a:prstClr val="black"/>
              <a:schemeClr val="tx2">
                <a:tint val="45000"/>
                <a:satMod val="400000"/>
              </a:schemeClr>
            </a:duotone>
            <a:alphaModFix amt="35000"/>
          </a:blip>
          <a:srcRect t="10710" b="18977"/>
          <a:stretch/>
        </p:blipFill>
        <p:spPr>
          <a:xfrm>
            <a:off x="20" y="10"/>
            <a:ext cx="9143980" cy="5143490"/>
          </a:xfrm>
          <a:prstGeom prst="rect">
            <a:avLst/>
          </a:prstGeom>
        </p:spPr>
      </p:pic>
      <p:sp>
        <p:nvSpPr>
          <p:cNvPr id="11" name="Rectangle 10">
            <a:extLst>
              <a:ext uri="{FF2B5EF4-FFF2-40B4-BE49-F238E27FC236}">
                <a16:creationId xmlns:a16="http://schemas.microsoft.com/office/drawing/2014/main" id="{B0C31C5B-9F5D-499E-A9B2-4944B29CEE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132081"/>
            <a:ext cx="9141714" cy="1234440"/>
          </a:xfrm>
          <a:prstGeom prst="rect">
            <a:avLst/>
          </a:prstGeom>
          <a:solidFill>
            <a:schemeClr val="tx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EE851DE3-CC0F-572C-95CD-DFD56198702D}"/>
              </a:ext>
            </a:extLst>
          </p:cNvPr>
          <p:cNvSpPr>
            <a:spLocks noGrp="1"/>
          </p:cNvSpPr>
          <p:nvPr>
            <p:ph type="title"/>
          </p:nvPr>
        </p:nvSpPr>
        <p:spPr>
          <a:xfrm>
            <a:off x="902189" y="213132"/>
            <a:ext cx="7338060" cy="1131570"/>
          </a:xfrm>
        </p:spPr>
        <p:txBody>
          <a:bodyPr>
            <a:normAutofit/>
          </a:bodyPr>
          <a:lstStyle/>
          <a:p>
            <a:r>
              <a:rPr lang="en-US" dirty="0"/>
              <a:t>WPF Drawbacks &amp; Demo</a:t>
            </a:r>
          </a:p>
        </p:txBody>
      </p:sp>
      <p:sp>
        <p:nvSpPr>
          <p:cNvPr id="3" name="Content Placeholder 2">
            <a:extLst>
              <a:ext uri="{FF2B5EF4-FFF2-40B4-BE49-F238E27FC236}">
                <a16:creationId xmlns:a16="http://schemas.microsoft.com/office/drawing/2014/main" id="{4F80B9AA-7EFF-A0FE-FC18-A0745FA77288}"/>
              </a:ext>
            </a:extLst>
          </p:cNvPr>
          <p:cNvSpPr>
            <a:spLocks noGrp="1"/>
          </p:cNvSpPr>
          <p:nvPr>
            <p:ph idx="1"/>
          </p:nvPr>
        </p:nvSpPr>
        <p:spPr>
          <a:xfrm>
            <a:off x="902189" y="1508760"/>
            <a:ext cx="7338060" cy="3154680"/>
          </a:xfrm>
        </p:spPr>
        <p:txBody>
          <a:bodyPr>
            <a:normAutofit/>
          </a:bodyPr>
          <a:lstStyle/>
          <a:p>
            <a:r>
              <a:rPr lang="en-US" dirty="0"/>
              <a:t>XAML learning curve</a:t>
            </a:r>
          </a:p>
          <a:p>
            <a:r>
              <a:rPr lang="en-US" dirty="0"/>
              <a:t>No C++ support</a:t>
            </a:r>
          </a:p>
          <a:p>
            <a:r>
              <a:rPr lang="en-US" strike="sngStrike" dirty="0"/>
              <a:t>No current support for Fluent Design</a:t>
            </a:r>
          </a:p>
          <a:p>
            <a:pPr lvl="1"/>
            <a:r>
              <a:rPr lang="en-US" strike="sngStrike" dirty="0"/>
              <a:t>Default UI still looks like Windows 7 or Vista</a:t>
            </a:r>
          </a:p>
          <a:p>
            <a:pPr lvl="1"/>
            <a:r>
              <a:rPr lang="en-US" strike="sngStrike" dirty="0"/>
              <a:t>.NET 9 fixes this!</a:t>
            </a:r>
          </a:p>
          <a:p>
            <a:r>
              <a:rPr lang="en-US" dirty="0"/>
              <a:t>Better for Touch and Pen input but not best in class</a:t>
            </a:r>
          </a:p>
          <a:p>
            <a:r>
              <a:rPr lang="en-US" dirty="0"/>
              <a:t>UI Performance Not as optimized as UWP/</a:t>
            </a:r>
            <a:r>
              <a:rPr lang="en-US" dirty="0" err="1"/>
              <a:t>WinUI</a:t>
            </a:r>
            <a:endParaRPr lang="en-US" dirty="0"/>
          </a:p>
        </p:txBody>
      </p:sp>
    </p:spTree>
    <p:extLst>
      <p:ext uri="{BB962C8B-B14F-4D97-AF65-F5344CB8AC3E}">
        <p14:creationId xmlns:p14="http://schemas.microsoft.com/office/powerpoint/2010/main" val="4105561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094530-9B93-4559-18BB-D378CECAA07A}"/>
              </a:ext>
            </a:extLst>
          </p:cNvPr>
          <p:cNvSpPr>
            <a:spLocks noGrp="1"/>
          </p:cNvSpPr>
          <p:nvPr>
            <p:ph type="title"/>
          </p:nvPr>
        </p:nvSpPr>
        <p:spPr>
          <a:xfrm>
            <a:off x="466927" y="628984"/>
            <a:ext cx="2782493" cy="3885532"/>
          </a:xfrm>
        </p:spPr>
        <p:txBody>
          <a:bodyPr>
            <a:normAutofit/>
          </a:bodyPr>
          <a:lstStyle/>
          <a:p>
            <a:r>
              <a:rPr lang="en-US" sz="2700"/>
              <a:t>UWP Advantages*</a:t>
            </a:r>
          </a:p>
        </p:txBody>
      </p:sp>
      <p:sp useBgFill="1">
        <p:nvSpPr>
          <p:cNvPr id="10" name="Rectangle 9">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2BAF7B5-4D37-0160-FBC0-8C1001719670}"/>
              </a:ext>
            </a:extLst>
          </p:cNvPr>
          <p:cNvSpPr>
            <a:spLocks noGrp="1"/>
          </p:cNvSpPr>
          <p:nvPr>
            <p:ph idx="1"/>
          </p:nvPr>
        </p:nvSpPr>
        <p:spPr>
          <a:xfrm>
            <a:off x="3872753" y="628985"/>
            <a:ext cx="4367496" cy="4076365"/>
          </a:xfrm>
        </p:spPr>
        <p:txBody>
          <a:bodyPr anchor="ctr">
            <a:normAutofit/>
          </a:bodyPr>
          <a:lstStyle/>
          <a:p>
            <a:r>
              <a:rPr lang="en-US" sz="1500" dirty="0">
                <a:solidFill>
                  <a:schemeClr val="tx2"/>
                </a:solidFill>
              </a:rPr>
              <a:t>.NET Native optimization</a:t>
            </a:r>
          </a:p>
          <a:p>
            <a:pPr lvl="1"/>
            <a:r>
              <a:rPr lang="en-US" dirty="0">
                <a:solidFill>
                  <a:schemeClr val="tx2"/>
                </a:solidFill>
              </a:rPr>
              <a:t>Built to perform on Windows, Xbox and Windows Phone with limited resources</a:t>
            </a:r>
          </a:p>
          <a:p>
            <a:r>
              <a:rPr lang="en-US" sz="1500" dirty="0">
                <a:solidFill>
                  <a:schemeClr val="tx2"/>
                </a:solidFill>
              </a:rPr>
              <a:t>Xbox Support (and HoloLens</a:t>
            </a:r>
            <a:r>
              <a:rPr lang="en-US" sz="1500" dirty="0">
                <a:solidFill>
                  <a:schemeClr val="tx2"/>
                </a:solidFill>
                <a:sym typeface="Wingdings" pitchFamily="2" charset="2"/>
              </a:rPr>
              <a:t>)</a:t>
            </a:r>
          </a:p>
          <a:p>
            <a:r>
              <a:rPr lang="en-US" sz="1500" dirty="0">
                <a:solidFill>
                  <a:schemeClr val="tx2"/>
                </a:solidFill>
                <a:sym typeface="Wingdings" pitchFamily="2" charset="2"/>
              </a:rPr>
              <a:t>XAML Designer</a:t>
            </a:r>
          </a:p>
          <a:p>
            <a:r>
              <a:rPr lang="en-US" sz="1500" dirty="0">
                <a:solidFill>
                  <a:schemeClr val="tx2"/>
                </a:solidFill>
                <a:sym typeface="Wingdings" pitchFamily="2" charset="2"/>
              </a:rPr>
              <a:t>Great for Touch and Pen input</a:t>
            </a:r>
          </a:p>
          <a:p>
            <a:r>
              <a:rPr lang="en-US" sz="1500" dirty="0">
                <a:solidFill>
                  <a:schemeClr val="tx2"/>
                </a:solidFill>
                <a:sym typeface="Wingdings" pitchFamily="2" charset="2"/>
              </a:rPr>
              <a:t>Windows Theme support (dark mode)</a:t>
            </a:r>
          </a:p>
          <a:p>
            <a:r>
              <a:rPr lang="en-US" sz="1500" dirty="0">
                <a:solidFill>
                  <a:schemeClr val="tx2"/>
                </a:solidFill>
                <a:sym typeface="Wingdings" pitchFamily="2" charset="2"/>
              </a:rPr>
              <a:t>Rich data binding support with MVVM</a:t>
            </a:r>
          </a:p>
          <a:p>
            <a:r>
              <a:rPr lang="en-US" sz="1500" dirty="0" err="1">
                <a:solidFill>
                  <a:schemeClr val="tx2"/>
                </a:solidFill>
                <a:sym typeface="Wingdings" pitchFamily="2" charset="2"/>
              </a:rPr>
              <a:t>WinUI</a:t>
            </a:r>
            <a:r>
              <a:rPr lang="en-US" sz="1500" dirty="0">
                <a:solidFill>
                  <a:schemeClr val="tx2"/>
                </a:solidFill>
                <a:sym typeface="Wingdings" pitchFamily="2" charset="2"/>
              </a:rPr>
              <a:t> 2.x controls and libraries (Some Fluent Design support)</a:t>
            </a:r>
          </a:p>
          <a:p>
            <a:r>
              <a:rPr lang="en-US" sz="1500" dirty="0">
                <a:solidFill>
                  <a:schemeClr val="tx2"/>
                </a:solidFill>
                <a:sym typeface="Wingdings" pitchFamily="2" charset="2"/>
              </a:rPr>
              <a:t>Security with Windows Sandboxing (</a:t>
            </a:r>
            <a:r>
              <a:rPr lang="en-US" sz="1500" dirty="0" err="1">
                <a:solidFill>
                  <a:schemeClr val="tx2"/>
                </a:solidFill>
                <a:sym typeface="Wingdings" pitchFamily="2" charset="2"/>
              </a:rPr>
              <a:t>AppContainer</a:t>
            </a:r>
            <a:r>
              <a:rPr lang="en-US" sz="1500" dirty="0">
                <a:solidFill>
                  <a:schemeClr val="tx2"/>
                </a:solidFill>
                <a:sym typeface="Wingdings" pitchFamily="2" charset="2"/>
              </a:rPr>
              <a:t>)</a:t>
            </a:r>
          </a:p>
          <a:p>
            <a:r>
              <a:rPr lang="en-US" sz="1500" dirty="0">
                <a:solidFill>
                  <a:schemeClr val="tx2"/>
                </a:solidFill>
                <a:sym typeface="Wingdings" pitchFamily="2" charset="2"/>
              </a:rPr>
              <a:t>New preview support for .NET 9</a:t>
            </a:r>
            <a:endParaRPr lang="en-US" sz="1500" dirty="0">
              <a:solidFill>
                <a:schemeClr val="tx2"/>
              </a:solidFill>
            </a:endParaRPr>
          </a:p>
        </p:txBody>
      </p:sp>
    </p:spTree>
    <p:extLst>
      <p:ext uri="{BB962C8B-B14F-4D97-AF65-F5344CB8AC3E}">
        <p14:creationId xmlns:p14="http://schemas.microsoft.com/office/powerpoint/2010/main" val="2333958320"/>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13E72-CB7A-E8E8-8659-657F973D36D7}"/>
              </a:ext>
            </a:extLst>
          </p:cNvPr>
          <p:cNvSpPr>
            <a:spLocks noGrp="1"/>
          </p:cNvSpPr>
          <p:nvPr>
            <p:ph type="title"/>
          </p:nvPr>
        </p:nvSpPr>
        <p:spPr>
          <a:xfrm>
            <a:off x="902189" y="213132"/>
            <a:ext cx="7338060" cy="1131570"/>
          </a:xfrm>
        </p:spPr>
        <p:txBody>
          <a:bodyPr>
            <a:normAutofit/>
          </a:bodyPr>
          <a:lstStyle/>
          <a:p>
            <a:r>
              <a:rPr lang="en-US" dirty="0"/>
              <a:t>UWP Drawbacks &amp; Demo</a:t>
            </a:r>
          </a:p>
        </p:txBody>
      </p:sp>
      <p:sp>
        <p:nvSpPr>
          <p:cNvPr id="3" name="Content Placeholder 2">
            <a:extLst>
              <a:ext uri="{FF2B5EF4-FFF2-40B4-BE49-F238E27FC236}">
                <a16:creationId xmlns:a16="http://schemas.microsoft.com/office/drawing/2014/main" id="{6AB8187D-1255-A8B3-A832-D102C17D171C}"/>
              </a:ext>
            </a:extLst>
          </p:cNvPr>
          <p:cNvSpPr>
            <a:spLocks noGrp="1"/>
          </p:cNvSpPr>
          <p:nvPr>
            <p:ph idx="1"/>
          </p:nvPr>
        </p:nvSpPr>
        <p:spPr>
          <a:xfrm>
            <a:off x="902190" y="1508760"/>
            <a:ext cx="4697730" cy="3348990"/>
          </a:xfrm>
        </p:spPr>
        <p:txBody>
          <a:bodyPr>
            <a:normAutofit fontScale="92500"/>
          </a:bodyPr>
          <a:lstStyle/>
          <a:p>
            <a:r>
              <a:rPr lang="en-US" sz="1400" dirty="0"/>
              <a:t>No more feature updates</a:t>
            </a:r>
          </a:p>
          <a:p>
            <a:pPr lvl="1"/>
            <a:r>
              <a:rPr lang="en-US" sz="1400" dirty="0"/>
              <a:t>Bug fixes and security updates only</a:t>
            </a:r>
          </a:p>
          <a:p>
            <a:pPr lvl="1"/>
            <a:r>
              <a:rPr lang="en-US" sz="1400" dirty="0"/>
              <a:t>No new features for </a:t>
            </a:r>
            <a:r>
              <a:rPr lang="en-US" sz="1400" dirty="0" err="1"/>
              <a:t>WinUI</a:t>
            </a:r>
            <a:r>
              <a:rPr lang="en-US" sz="1400" dirty="0"/>
              <a:t> 2.x either</a:t>
            </a:r>
          </a:p>
          <a:p>
            <a:r>
              <a:rPr lang="en-US" sz="1400" dirty="0"/>
              <a:t>.NET Native means no modern .NET features or optimizations*</a:t>
            </a:r>
          </a:p>
          <a:p>
            <a:pPr lvl="1"/>
            <a:r>
              <a:rPr lang="en-US" sz="1400" dirty="0"/>
              <a:t>No C# 8 or later features – but soon!</a:t>
            </a:r>
          </a:p>
          <a:p>
            <a:pPr lvl="1"/>
            <a:r>
              <a:rPr lang="en-US" sz="1400" dirty="0"/>
              <a:t>.NET 9 adds an upgrade path for UWP (in preview)</a:t>
            </a:r>
          </a:p>
          <a:p>
            <a:r>
              <a:rPr lang="en-US" sz="1400" dirty="0"/>
              <a:t>No Fluent UI updates (Windows 10 UX)</a:t>
            </a:r>
          </a:p>
          <a:p>
            <a:r>
              <a:rPr lang="en-US" sz="1400" dirty="0"/>
              <a:t>Unknown Support Lifetime</a:t>
            </a:r>
          </a:p>
          <a:p>
            <a:r>
              <a:rPr lang="en-US" sz="1400" dirty="0"/>
              <a:t>.NET Standard libraries*</a:t>
            </a:r>
          </a:p>
          <a:p>
            <a:r>
              <a:rPr lang="en-US" sz="1400" dirty="0"/>
              <a:t>MSAL libraries dropping UWP and Xamarin support this year</a:t>
            </a:r>
          </a:p>
          <a:p>
            <a:r>
              <a:rPr lang="en-US" sz="1400" dirty="0"/>
              <a:t>Tied to Windows SDK versions</a:t>
            </a:r>
          </a:p>
        </p:txBody>
      </p:sp>
      <p:pic>
        <p:nvPicPr>
          <p:cNvPr id="5" name="Picture 4">
            <a:extLst>
              <a:ext uri="{FF2B5EF4-FFF2-40B4-BE49-F238E27FC236}">
                <a16:creationId xmlns:a16="http://schemas.microsoft.com/office/drawing/2014/main" id="{F2B896CE-048D-FD31-7E01-CF0676308024}"/>
              </a:ext>
            </a:extLst>
          </p:cNvPr>
          <p:cNvPicPr>
            <a:picLocks noChangeAspect="1"/>
          </p:cNvPicPr>
          <p:nvPr/>
        </p:nvPicPr>
        <p:blipFill>
          <a:blip r:embed="rId3"/>
          <a:srcRect l="11740" r="39761" b="3"/>
          <a:stretch/>
        </p:blipFill>
        <p:spPr>
          <a:xfrm>
            <a:off x="5885411" y="1366521"/>
            <a:ext cx="3256665" cy="3776979"/>
          </a:xfrm>
          <a:prstGeom prst="rect">
            <a:avLst/>
          </a:prstGeom>
        </p:spPr>
      </p:pic>
    </p:spTree>
    <p:extLst>
      <p:ext uri="{BB962C8B-B14F-4D97-AF65-F5344CB8AC3E}">
        <p14:creationId xmlns:p14="http://schemas.microsoft.com/office/powerpoint/2010/main" val="1307174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6EF2925-7D5E-46C1-9C42-D5C717A6B9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918B99E-4097-4B96-A9A3-600B887273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2" y="132081"/>
            <a:ext cx="9141714" cy="12344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629B45E-B05B-5446-EFC9-0187465F73F4}"/>
              </a:ext>
            </a:extLst>
          </p:cNvPr>
          <p:cNvSpPr>
            <a:spLocks noGrp="1"/>
          </p:cNvSpPr>
          <p:nvPr>
            <p:ph type="title"/>
          </p:nvPr>
        </p:nvSpPr>
        <p:spPr>
          <a:xfrm>
            <a:off x="902189" y="213132"/>
            <a:ext cx="7338060" cy="1131570"/>
          </a:xfrm>
        </p:spPr>
        <p:txBody>
          <a:bodyPr>
            <a:normAutofit/>
          </a:bodyPr>
          <a:lstStyle/>
          <a:p>
            <a:r>
              <a:rPr lang="en-US"/>
              <a:t>WinUI Advantages</a:t>
            </a:r>
            <a:endParaRPr lang="en-US" dirty="0"/>
          </a:p>
        </p:txBody>
      </p:sp>
      <p:sp>
        <p:nvSpPr>
          <p:cNvPr id="3" name="Content Placeholder 2">
            <a:extLst>
              <a:ext uri="{FF2B5EF4-FFF2-40B4-BE49-F238E27FC236}">
                <a16:creationId xmlns:a16="http://schemas.microsoft.com/office/drawing/2014/main" id="{E1E1AE89-EC20-EA7A-79CE-5DCCD1445E1F}"/>
              </a:ext>
            </a:extLst>
          </p:cNvPr>
          <p:cNvSpPr>
            <a:spLocks noGrp="1"/>
          </p:cNvSpPr>
          <p:nvPr>
            <p:ph idx="1"/>
          </p:nvPr>
        </p:nvSpPr>
        <p:spPr>
          <a:xfrm>
            <a:off x="902189" y="1508760"/>
            <a:ext cx="7338060" cy="3421608"/>
          </a:xfrm>
        </p:spPr>
        <p:txBody>
          <a:bodyPr>
            <a:normAutofit/>
          </a:bodyPr>
          <a:lstStyle/>
          <a:p>
            <a:r>
              <a:rPr lang="en-US" sz="1100" dirty="0"/>
              <a:t>Windows 11 Fluent Design UX</a:t>
            </a:r>
          </a:p>
          <a:p>
            <a:r>
              <a:rPr lang="en-US" sz="1100" dirty="0"/>
              <a:t>Features and controls of UWP without coupling to Windows SDK</a:t>
            </a:r>
          </a:p>
          <a:p>
            <a:r>
              <a:rPr lang="en-US" sz="1100" dirty="0"/>
              <a:t>Frequent Windows App SDK updates</a:t>
            </a:r>
          </a:p>
          <a:p>
            <a:pPr lvl="1"/>
            <a:r>
              <a:rPr lang="en-US" sz="1100" dirty="0"/>
              <a:t>1.2 - 1.5 – XAML Islands, Theming, Notifications, </a:t>
            </a:r>
            <a:r>
              <a:rPr lang="en-US" sz="1100" dirty="0" err="1"/>
              <a:t>AppWindow</a:t>
            </a:r>
            <a:r>
              <a:rPr lang="en-US" sz="1100" dirty="0"/>
              <a:t>, Maps &amp; </a:t>
            </a:r>
            <a:r>
              <a:rPr lang="en-US" sz="1100" dirty="0" err="1"/>
              <a:t>MediaPlayerElement</a:t>
            </a:r>
            <a:endParaRPr lang="en-US" sz="1100" dirty="0"/>
          </a:p>
          <a:p>
            <a:pPr lvl="1"/>
            <a:r>
              <a:rPr lang="en-US" sz="1100" dirty="0"/>
              <a:t>1.6 – C# Native AOT; improvements to </a:t>
            </a:r>
            <a:r>
              <a:rPr lang="en-US" sz="1100" dirty="0" err="1"/>
              <a:t>TitleBar</a:t>
            </a:r>
            <a:r>
              <a:rPr lang="en-US" sz="1100" dirty="0"/>
              <a:t>, x:Bind &amp; IntelliSense; work for 1.7 controls</a:t>
            </a:r>
          </a:p>
          <a:p>
            <a:pPr lvl="1"/>
            <a:r>
              <a:rPr lang="en-US" sz="1100" dirty="0"/>
              <a:t>1.7 – XAML Designer work begins!; Web Auth support and </a:t>
            </a:r>
            <a:r>
              <a:rPr lang="en-US" sz="1100" dirty="0" err="1"/>
              <a:t>CameraCaptureUI</a:t>
            </a:r>
            <a:endParaRPr lang="en-US" sz="1100" dirty="0"/>
          </a:p>
          <a:p>
            <a:pPr lvl="1"/>
            <a:r>
              <a:rPr lang="en-US" sz="1100" dirty="0"/>
              <a:t>Roadmap: </a:t>
            </a:r>
            <a:r>
              <a:rPr lang="en-US" sz="1100" dirty="0">
                <a:hlinkClick r:id="rId3"/>
              </a:rPr>
              <a:t>https://github.com/microsoft/WindowsAppSDK/blob/main/docs/roadmap.md</a:t>
            </a:r>
            <a:r>
              <a:rPr lang="en-US" sz="1100" dirty="0"/>
              <a:t> </a:t>
            </a:r>
          </a:p>
          <a:p>
            <a:r>
              <a:rPr lang="en-US" sz="1100" dirty="0"/>
              <a:t>C# and C++ support on x64, x86 and Arm64</a:t>
            </a:r>
          </a:p>
          <a:p>
            <a:r>
              <a:rPr lang="en-US" sz="1100" dirty="0"/>
              <a:t>Rich data binding with MVVM</a:t>
            </a:r>
          </a:p>
          <a:p>
            <a:r>
              <a:rPr lang="en-US" sz="1100" dirty="0"/>
              <a:t>Great for modern experiences and hardware - Touch and Pen input</a:t>
            </a:r>
          </a:p>
          <a:p>
            <a:r>
              <a:rPr lang="en-US" sz="1100" dirty="0"/>
              <a:t>Upgrade from UWP with the .NET Upgrade Assistant</a:t>
            </a:r>
          </a:p>
          <a:p>
            <a:r>
              <a:rPr lang="en-US" sz="1100" dirty="0"/>
              <a:t>Positioned as the top choice to build modern native Windows apps</a:t>
            </a:r>
          </a:p>
          <a:p>
            <a:pPr lvl="1"/>
            <a:r>
              <a:rPr lang="en-US" sz="1100" dirty="0"/>
              <a:t>Windows File Explorer, Apple Music, Apple TV, Apple Devices &amp; Adobe Fresco</a:t>
            </a:r>
          </a:p>
        </p:txBody>
      </p:sp>
      <p:pic>
        <p:nvPicPr>
          <p:cNvPr id="1026" name="Picture 2" descr="WinUI logo">
            <a:extLst>
              <a:ext uri="{FF2B5EF4-FFF2-40B4-BE49-F238E27FC236}">
                <a16:creationId xmlns:a16="http://schemas.microsoft.com/office/drawing/2014/main" id="{DBC3655D-C068-70DE-A1B3-887DA18C473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70019" y="132081"/>
            <a:ext cx="1215390" cy="12153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5678804"/>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6280D-C298-8CBE-750F-F47242551638}"/>
              </a:ext>
            </a:extLst>
          </p:cNvPr>
          <p:cNvSpPr>
            <a:spLocks noGrp="1"/>
          </p:cNvSpPr>
          <p:nvPr>
            <p:ph type="title"/>
          </p:nvPr>
        </p:nvSpPr>
        <p:spPr>
          <a:xfrm>
            <a:off x="902189" y="213132"/>
            <a:ext cx="7338060" cy="1131570"/>
          </a:xfrm>
        </p:spPr>
        <p:txBody>
          <a:bodyPr>
            <a:normAutofit/>
          </a:bodyPr>
          <a:lstStyle/>
          <a:p>
            <a:r>
              <a:rPr lang="en-US" dirty="0" err="1"/>
              <a:t>WinUI</a:t>
            </a:r>
            <a:r>
              <a:rPr lang="en-US" dirty="0"/>
              <a:t> Drawbacks &amp; Demo</a:t>
            </a:r>
          </a:p>
        </p:txBody>
      </p:sp>
      <p:sp>
        <p:nvSpPr>
          <p:cNvPr id="3" name="Content Placeholder 2">
            <a:extLst>
              <a:ext uri="{FF2B5EF4-FFF2-40B4-BE49-F238E27FC236}">
                <a16:creationId xmlns:a16="http://schemas.microsoft.com/office/drawing/2014/main" id="{C0067A3A-9B53-70BB-F5A1-B9FF2095B378}"/>
              </a:ext>
            </a:extLst>
          </p:cNvPr>
          <p:cNvSpPr>
            <a:spLocks noGrp="1"/>
          </p:cNvSpPr>
          <p:nvPr>
            <p:ph idx="1"/>
          </p:nvPr>
        </p:nvSpPr>
        <p:spPr>
          <a:xfrm>
            <a:off x="902190" y="1508760"/>
            <a:ext cx="4697730" cy="3154680"/>
          </a:xfrm>
        </p:spPr>
        <p:txBody>
          <a:bodyPr>
            <a:normAutofit lnSpcReduction="10000"/>
          </a:bodyPr>
          <a:lstStyle/>
          <a:p>
            <a:r>
              <a:rPr lang="en-US" dirty="0"/>
              <a:t>No XAML Designer in Visual Studio (coming soon)</a:t>
            </a:r>
          </a:p>
          <a:p>
            <a:pPr lvl="1"/>
            <a:r>
              <a:rPr lang="en-US" dirty="0"/>
              <a:t>Windows App SDK team announced work starting on a designer in 1.7</a:t>
            </a:r>
          </a:p>
          <a:p>
            <a:pPr lvl="1"/>
            <a:r>
              <a:rPr lang="en-US" dirty="0"/>
              <a:t>XAML learning curve</a:t>
            </a:r>
          </a:p>
          <a:p>
            <a:pPr lvl="1"/>
            <a:r>
              <a:rPr lang="en-US" dirty="0"/>
              <a:t>Use XAML Hot Reload for UI debugging</a:t>
            </a:r>
          </a:p>
          <a:p>
            <a:r>
              <a:rPr lang="en-US" dirty="0"/>
              <a:t>No F# or Visual Basic support</a:t>
            </a:r>
          </a:p>
          <a:p>
            <a:pPr lvl="1"/>
            <a:r>
              <a:rPr lang="en-US" dirty="0"/>
              <a:t>C# and C++ only</a:t>
            </a:r>
          </a:p>
          <a:p>
            <a:r>
              <a:rPr lang="en-US" dirty="0"/>
              <a:t>No Xbox or HoloLens support (for UWP upgrades)</a:t>
            </a:r>
          </a:p>
          <a:p>
            <a:r>
              <a:rPr lang="en-US" dirty="0"/>
              <a:t>No built-in data validation for UI controls (yet?)</a:t>
            </a:r>
          </a:p>
          <a:p>
            <a:pPr lvl="1"/>
            <a:r>
              <a:rPr lang="en-US" dirty="0"/>
              <a:t>Another top requested feature</a:t>
            </a:r>
          </a:p>
          <a:p>
            <a:pPr lvl="1"/>
            <a:r>
              <a:rPr lang="en-US" dirty="0"/>
              <a:t>There are work-arounds (see my book, Learn </a:t>
            </a:r>
            <a:r>
              <a:rPr lang="en-US" dirty="0" err="1"/>
              <a:t>WinUI</a:t>
            </a:r>
            <a:r>
              <a:rPr lang="en-US" dirty="0"/>
              <a:t> 3)</a:t>
            </a:r>
          </a:p>
        </p:txBody>
      </p:sp>
      <p:pic>
        <p:nvPicPr>
          <p:cNvPr id="5" name="Picture 4" descr="Gadgets on a desk">
            <a:extLst>
              <a:ext uri="{FF2B5EF4-FFF2-40B4-BE49-F238E27FC236}">
                <a16:creationId xmlns:a16="http://schemas.microsoft.com/office/drawing/2014/main" id="{A236DF19-5186-CE2D-D68E-3768816F3F9E}"/>
              </a:ext>
            </a:extLst>
          </p:cNvPr>
          <p:cNvPicPr>
            <a:picLocks noChangeAspect="1"/>
          </p:cNvPicPr>
          <p:nvPr/>
        </p:nvPicPr>
        <p:blipFill>
          <a:blip r:embed="rId3"/>
          <a:srcRect l="8555" r="26777" b="1"/>
          <a:stretch/>
        </p:blipFill>
        <p:spPr>
          <a:xfrm>
            <a:off x="5885411" y="1366521"/>
            <a:ext cx="3256665" cy="3776979"/>
          </a:xfrm>
          <a:prstGeom prst="rect">
            <a:avLst/>
          </a:prstGeom>
        </p:spPr>
      </p:pic>
    </p:spTree>
    <p:extLst>
      <p:ext uri="{BB962C8B-B14F-4D97-AF65-F5344CB8AC3E}">
        <p14:creationId xmlns:p14="http://schemas.microsoft.com/office/powerpoint/2010/main" val="4062585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F4FCC8-BCF6-1C66-CD3B-E826BF20365E}"/>
              </a:ext>
            </a:extLst>
          </p:cNvPr>
          <p:cNvSpPr>
            <a:spLocks noGrp="1"/>
          </p:cNvSpPr>
          <p:nvPr>
            <p:ph type="title"/>
          </p:nvPr>
        </p:nvSpPr>
        <p:spPr>
          <a:xfrm>
            <a:off x="466927" y="628984"/>
            <a:ext cx="2782493" cy="3885532"/>
          </a:xfrm>
        </p:spPr>
        <p:txBody>
          <a:bodyPr>
            <a:normAutofit/>
          </a:bodyPr>
          <a:lstStyle/>
          <a:p>
            <a:r>
              <a:rPr lang="en-US" sz="2700"/>
              <a:t>.NET MAUI Advantages</a:t>
            </a:r>
          </a:p>
        </p:txBody>
      </p:sp>
      <p:sp useBgFill="1">
        <p:nvSpPr>
          <p:cNvPr id="10" name="Rectangle 9">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12F336E-1841-4B0D-0934-926F4801D2C9}"/>
              </a:ext>
            </a:extLst>
          </p:cNvPr>
          <p:cNvSpPr>
            <a:spLocks noGrp="1"/>
          </p:cNvSpPr>
          <p:nvPr>
            <p:ph idx="1"/>
          </p:nvPr>
        </p:nvSpPr>
        <p:spPr>
          <a:xfrm>
            <a:off x="3872753" y="628985"/>
            <a:ext cx="4367496" cy="4228765"/>
          </a:xfrm>
        </p:spPr>
        <p:txBody>
          <a:bodyPr anchor="ctr">
            <a:normAutofit/>
          </a:bodyPr>
          <a:lstStyle/>
          <a:p>
            <a:r>
              <a:rPr lang="en-US" sz="1200" dirty="0">
                <a:solidFill>
                  <a:schemeClr val="tx2"/>
                </a:solidFill>
              </a:rPr>
              <a:t>Cross-Platform (Windows, Android, iOS, macOS, Tizen)</a:t>
            </a:r>
          </a:p>
          <a:p>
            <a:pPr lvl="1"/>
            <a:r>
              <a:rPr lang="en-US" sz="1200" dirty="0">
                <a:solidFill>
                  <a:schemeClr val="tx2"/>
                </a:solidFill>
              </a:rPr>
              <a:t>No Linux support (see Uno Platform &amp; Avalonia)</a:t>
            </a:r>
          </a:p>
          <a:p>
            <a:pPr lvl="1"/>
            <a:r>
              <a:rPr lang="en-US" sz="1200" dirty="0">
                <a:solidFill>
                  <a:schemeClr val="tx2"/>
                </a:solidFill>
              </a:rPr>
              <a:t>Cross-platform with Platform-Specific Implementations</a:t>
            </a:r>
          </a:p>
          <a:p>
            <a:pPr lvl="1"/>
            <a:r>
              <a:rPr lang="en-US" sz="1200" dirty="0">
                <a:solidFill>
                  <a:schemeClr val="tx2"/>
                </a:solidFill>
              </a:rPr>
              <a:t>MAUI helpers abstract some platform features</a:t>
            </a:r>
          </a:p>
          <a:p>
            <a:pPr lvl="1"/>
            <a:r>
              <a:rPr lang="en-US" sz="1200" dirty="0">
                <a:solidFill>
                  <a:schemeClr val="tx2"/>
                </a:solidFill>
              </a:rPr>
              <a:t>Change Appearance by Platform (</a:t>
            </a:r>
            <a:r>
              <a:rPr lang="en-US" sz="1200" dirty="0" err="1">
                <a:solidFill>
                  <a:schemeClr val="tx2"/>
                </a:solidFill>
              </a:rPr>
              <a:t>OnPlatform</a:t>
            </a:r>
            <a:r>
              <a:rPr lang="en-US" sz="1200" dirty="0">
                <a:solidFill>
                  <a:schemeClr val="tx2"/>
                </a:solidFill>
              </a:rPr>
              <a:t> Markup Extension)</a:t>
            </a:r>
          </a:p>
          <a:p>
            <a:r>
              <a:rPr lang="en-US" sz="1200" dirty="0">
                <a:solidFill>
                  <a:schemeClr val="tx2"/>
                </a:solidFill>
              </a:rPr>
              <a:t>Easy to Learn for XAML developers</a:t>
            </a:r>
          </a:p>
          <a:p>
            <a:pPr lvl="1"/>
            <a:r>
              <a:rPr lang="en-US" sz="1200" dirty="0">
                <a:solidFill>
                  <a:schemeClr val="tx2"/>
                </a:solidFill>
              </a:rPr>
              <a:t>Xamarin Migration available</a:t>
            </a:r>
          </a:p>
          <a:p>
            <a:pPr lvl="1"/>
            <a:r>
              <a:rPr lang="en-US" sz="1200" dirty="0">
                <a:solidFill>
                  <a:schemeClr val="tx2"/>
                </a:solidFill>
              </a:rPr>
              <a:t>MVVM Pattern with Rich Data Binding</a:t>
            </a:r>
          </a:p>
          <a:p>
            <a:r>
              <a:rPr lang="en-US" sz="1200" dirty="0">
                <a:solidFill>
                  <a:schemeClr val="tx2"/>
                </a:solidFill>
              </a:rPr>
              <a:t>Create UI in C# with .NET MAUI Community Toolkit &amp; C# Markup</a:t>
            </a:r>
          </a:p>
          <a:p>
            <a:pPr lvl="1"/>
            <a:r>
              <a:rPr lang="en-US" sz="1200" dirty="0">
                <a:solidFill>
                  <a:schemeClr val="tx2"/>
                </a:solidFill>
              </a:rPr>
              <a:t>MVU Pattern (Model-View-Update) – Similar to Flutter development</a:t>
            </a:r>
          </a:p>
          <a:p>
            <a:r>
              <a:rPr lang="en-US" sz="1200" dirty="0">
                <a:solidFill>
                  <a:schemeClr val="tx2"/>
                </a:solidFill>
              </a:rPr>
              <a:t>Uses </a:t>
            </a:r>
            <a:r>
              <a:rPr lang="en-US" sz="1200" dirty="0" err="1">
                <a:solidFill>
                  <a:schemeClr val="tx2"/>
                </a:solidFill>
              </a:rPr>
              <a:t>WinUI</a:t>
            </a:r>
            <a:r>
              <a:rPr lang="en-US" sz="1200" dirty="0">
                <a:solidFill>
                  <a:schemeClr val="tx2"/>
                </a:solidFill>
              </a:rPr>
              <a:t> for Windows apps</a:t>
            </a:r>
          </a:p>
          <a:p>
            <a:r>
              <a:rPr lang="en-US" sz="1200" dirty="0">
                <a:solidFill>
                  <a:schemeClr val="tx2"/>
                </a:solidFill>
              </a:rPr>
              <a:t>Develop with VS or VS Code on Windows, VS Code on macOS</a:t>
            </a:r>
          </a:p>
          <a:p>
            <a:r>
              <a:rPr lang="en-US" sz="1200" dirty="0">
                <a:solidFill>
                  <a:schemeClr val="tx2"/>
                </a:solidFill>
              </a:rPr>
              <a:t>Web developers can use hybrid app templates to build for mobile (with </a:t>
            </a:r>
            <a:r>
              <a:rPr lang="en-US" sz="1200" dirty="0" err="1">
                <a:solidFill>
                  <a:schemeClr val="tx2"/>
                </a:solidFill>
              </a:rPr>
              <a:t>Blazor</a:t>
            </a:r>
            <a:r>
              <a:rPr lang="en-US" sz="1200" dirty="0">
                <a:solidFill>
                  <a:schemeClr val="tx2"/>
                </a:solidFill>
              </a:rPr>
              <a:t> or JavaScript frameworks)</a:t>
            </a:r>
          </a:p>
        </p:txBody>
      </p:sp>
    </p:spTree>
    <p:extLst>
      <p:ext uri="{BB962C8B-B14F-4D97-AF65-F5344CB8AC3E}">
        <p14:creationId xmlns:p14="http://schemas.microsoft.com/office/powerpoint/2010/main" val="3035862921"/>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FD616AB-2B32-4A45-BEC9-C743E8978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BEC91407-C839-4EE3-B5C6-34919D3DE7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1950"/>
            <a:ext cx="9143999" cy="44195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FF046-88F0-D896-154F-9CBD4CD55103}"/>
              </a:ext>
            </a:extLst>
          </p:cNvPr>
          <p:cNvSpPr>
            <a:spLocks noGrp="1"/>
          </p:cNvSpPr>
          <p:nvPr>
            <p:ph type="title"/>
          </p:nvPr>
        </p:nvSpPr>
        <p:spPr>
          <a:xfrm>
            <a:off x="241299" y="603250"/>
            <a:ext cx="3128772" cy="3914961"/>
          </a:xfrm>
        </p:spPr>
        <p:txBody>
          <a:bodyPr anchor="t">
            <a:normAutofit/>
          </a:bodyPr>
          <a:lstStyle/>
          <a:p>
            <a:r>
              <a:rPr lang="en-US">
                <a:solidFill>
                  <a:schemeClr val="tx2"/>
                </a:solidFill>
              </a:rPr>
              <a:t>.NET MAUI Drawbacks &amp; Demo</a:t>
            </a:r>
          </a:p>
        </p:txBody>
      </p:sp>
      <p:sp>
        <p:nvSpPr>
          <p:cNvPr id="3" name="Content Placeholder 2">
            <a:extLst>
              <a:ext uri="{FF2B5EF4-FFF2-40B4-BE49-F238E27FC236}">
                <a16:creationId xmlns:a16="http://schemas.microsoft.com/office/drawing/2014/main" id="{80569CF1-0255-D589-6424-4A7E1C864712}"/>
              </a:ext>
            </a:extLst>
          </p:cNvPr>
          <p:cNvSpPr>
            <a:spLocks noGrp="1"/>
          </p:cNvSpPr>
          <p:nvPr>
            <p:ph idx="1"/>
          </p:nvPr>
        </p:nvSpPr>
        <p:spPr>
          <a:xfrm>
            <a:off x="3852669" y="603249"/>
            <a:ext cx="5050029" cy="3914962"/>
          </a:xfrm>
        </p:spPr>
        <p:txBody>
          <a:bodyPr anchor="t">
            <a:normAutofit/>
          </a:bodyPr>
          <a:lstStyle/>
          <a:p>
            <a:r>
              <a:rPr lang="en-US" sz="1700" dirty="0"/>
              <a:t>Platform-specific code required for access some native features</a:t>
            </a:r>
          </a:p>
          <a:p>
            <a:r>
              <a:rPr lang="en-US" sz="1700" dirty="0"/>
              <a:t>No XAML designer in Visual Studio (use Hot Reload)</a:t>
            </a:r>
          </a:p>
          <a:p>
            <a:r>
              <a:rPr lang="en-US" sz="1700" dirty="0"/>
              <a:t>Only C# - No C++, F#, or Visual Basic</a:t>
            </a:r>
          </a:p>
          <a:p>
            <a:pPr lvl="1"/>
            <a:r>
              <a:rPr lang="en-US" sz="1700" dirty="0"/>
              <a:t>Use F# with </a:t>
            </a:r>
            <a:r>
              <a:rPr lang="en-US" sz="1700" dirty="0" err="1"/>
              <a:t>Blazor</a:t>
            </a:r>
            <a:r>
              <a:rPr lang="en-US" sz="1700" dirty="0"/>
              <a:t> Hybrid</a:t>
            </a:r>
          </a:p>
          <a:p>
            <a:r>
              <a:rPr lang="en-US" sz="1700" dirty="0"/>
              <a:t>Windows support is there but iOS/Android are top priorities</a:t>
            </a:r>
          </a:p>
          <a:p>
            <a:pPr lvl="1"/>
            <a:r>
              <a:rPr lang="en-US" sz="1700" dirty="0"/>
              <a:t>Use </a:t>
            </a:r>
            <a:r>
              <a:rPr lang="en-US" sz="1700" dirty="0" err="1"/>
              <a:t>WinUI</a:t>
            </a:r>
            <a:r>
              <a:rPr lang="en-US" sz="1700" dirty="0"/>
              <a:t> if Windows is your primary target</a:t>
            </a:r>
          </a:p>
          <a:p>
            <a:r>
              <a:rPr lang="en-US" sz="1700" dirty="0"/>
              <a:t>Some limitations on UI customization</a:t>
            </a:r>
          </a:p>
          <a:p>
            <a:pPr lvl="1"/>
            <a:r>
              <a:rPr lang="en-US" sz="1700" dirty="0"/>
              <a:t>Not all controls (Button) have Controls Templates to customize</a:t>
            </a:r>
          </a:p>
          <a:p>
            <a:r>
              <a:rPr lang="en-US" sz="1700" dirty="0"/>
              <a:t>Performance – improving each release</a:t>
            </a:r>
          </a:p>
        </p:txBody>
      </p:sp>
    </p:spTree>
    <p:extLst>
      <p:ext uri="{BB962C8B-B14F-4D97-AF65-F5344CB8AC3E}">
        <p14:creationId xmlns:p14="http://schemas.microsoft.com/office/powerpoint/2010/main" val="1779771110"/>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0C15BAB7-0419-2F0B-F810-3C77F94A6FAE}"/>
              </a:ext>
            </a:extLst>
          </p:cNvPr>
          <p:cNvSpPr>
            <a:spLocks noGrp="1"/>
          </p:cNvSpPr>
          <p:nvPr>
            <p:ph type="title"/>
          </p:nvPr>
        </p:nvSpPr>
        <p:spPr>
          <a:xfrm>
            <a:off x="457200" y="206375"/>
            <a:ext cx="8382000" cy="857250"/>
          </a:xfrm>
        </p:spPr>
        <p:txBody>
          <a:bodyPr>
            <a:normAutofit/>
          </a:bodyPr>
          <a:lstStyle/>
          <a:p>
            <a:r>
              <a:rPr lang="en-US" sz="2800" dirty="0"/>
              <a:t>Blazor Hybrid – Leverage web skills on native platforms</a:t>
            </a:r>
          </a:p>
        </p:txBody>
      </p:sp>
      <p:sp>
        <p:nvSpPr>
          <p:cNvPr id="10" name="Content Placeholder 2">
            <a:extLst>
              <a:ext uri="{FF2B5EF4-FFF2-40B4-BE49-F238E27FC236}">
                <a16:creationId xmlns:a16="http://schemas.microsoft.com/office/drawing/2014/main" id="{A05E59EE-CEDA-9FEB-FE9F-75D1B79A87DA}"/>
              </a:ext>
            </a:extLst>
          </p:cNvPr>
          <p:cNvSpPr>
            <a:spLocks noGrp="1"/>
          </p:cNvSpPr>
          <p:nvPr>
            <p:ph sz="half" idx="1"/>
          </p:nvPr>
        </p:nvSpPr>
        <p:spPr/>
        <p:txBody>
          <a:bodyPr>
            <a:normAutofit/>
          </a:bodyPr>
          <a:lstStyle/>
          <a:p>
            <a:pPr marL="0" indent="0">
              <a:spcAft>
                <a:spcPts val="600"/>
              </a:spcAft>
              <a:buNone/>
            </a:pPr>
            <a:r>
              <a:rPr lang="en-US" sz="1800" b="1" kern="1200" dirty="0">
                <a:solidFill>
                  <a:schemeClr val="tx1"/>
                </a:solidFill>
                <a:latin typeface="+mn-lt"/>
                <a:ea typeface="+mn-ea"/>
                <a:cs typeface="+mn-cs"/>
              </a:rPr>
              <a:t>Pros</a:t>
            </a:r>
          </a:p>
          <a:p>
            <a:pPr marL="742950" lvl="1" indent="-285750">
              <a:spcAft>
                <a:spcPts val="600"/>
              </a:spcAft>
              <a:buFont typeface="Arial" panose="020B0604020202020204" pitchFamily="34" charset="0"/>
              <a:buChar char="•"/>
            </a:pPr>
            <a:r>
              <a:rPr lang="en-US" sz="1800" kern="1200" dirty="0">
                <a:solidFill>
                  <a:schemeClr val="tx1"/>
                </a:solidFill>
                <a:latin typeface="+mn-lt"/>
                <a:ea typeface="+mn-ea"/>
                <a:cs typeface="+mn-cs"/>
              </a:rPr>
              <a:t>No XAML learning curve for web developers</a:t>
            </a:r>
          </a:p>
          <a:p>
            <a:pPr marL="742950" lvl="1" indent="-285750">
              <a:spcAft>
                <a:spcPts val="600"/>
              </a:spcAft>
              <a:buFont typeface="Arial" panose="020B0604020202020204" pitchFamily="34" charset="0"/>
              <a:buChar char="•"/>
            </a:pPr>
            <a:r>
              <a:rPr lang="en-US" sz="1800" kern="1200" dirty="0">
                <a:solidFill>
                  <a:schemeClr val="tx1"/>
                </a:solidFill>
                <a:latin typeface="+mn-lt"/>
                <a:ea typeface="+mn-ea"/>
                <a:cs typeface="+mn-cs"/>
              </a:rPr>
              <a:t>Powerful CSS styling</a:t>
            </a:r>
          </a:p>
          <a:p>
            <a:pPr marL="742950" lvl="1" indent="-285750">
              <a:spcAft>
                <a:spcPts val="600"/>
              </a:spcAft>
              <a:buFont typeface="Arial" panose="020B0604020202020204" pitchFamily="34" charset="0"/>
              <a:buChar char="•"/>
            </a:pPr>
            <a:r>
              <a:rPr lang="en-US" sz="1800" kern="1200" dirty="0">
                <a:solidFill>
                  <a:schemeClr val="tx1"/>
                </a:solidFill>
                <a:latin typeface="+mn-lt"/>
                <a:ea typeface="+mn-ea"/>
                <a:cs typeface="+mn-cs"/>
              </a:rPr>
              <a:t>.NET compatibility</a:t>
            </a:r>
          </a:p>
          <a:p>
            <a:pPr marL="742950" lvl="1" indent="-285750">
              <a:spcAft>
                <a:spcPts val="600"/>
              </a:spcAft>
              <a:buFont typeface="Arial" panose="020B0604020202020204" pitchFamily="34" charset="0"/>
              <a:buChar char="•"/>
            </a:pPr>
            <a:r>
              <a:rPr lang="en-US" sz="1800" kern="1200" dirty="0">
                <a:solidFill>
                  <a:schemeClr val="tx1"/>
                </a:solidFill>
                <a:latin typeface="+mn-lt"/>
                <a:ea typeface="+mn-ea"/>
                <a:cs typeface="+mn-cs"/>
              </a:rPr>
              <a:t>Use WPF or WinForms to integrate with existing desktop apps</a:t>
            </a:r>
          </a:p>
          <a:p>
            <a:pPr marL="742950" lvl="1" indent="-285750">
              <a:spcAft>
                <a:spcPts val="600"/>
              </a:spcAft>
              <a:buFont typeface="Arial" panose="020B0604020202020204" pitchFamily="34" charset="0"/>
              <a:buChar char="•"/>
            </a:pPr>
            <a:r>
              <a:rPr lang="en-US" sz="1800" kern="1200" dirty="0">
                <a:solidFill>
                  <a:schemeClr val="tx1"/>
                </a:solidFill>
                <a:latin typeface="+mn-lt"/>
                <a:ea typeface="+mn-ea"/>
                <a:cs typeface="+mn-cs"/>
              </a:rPr>
              <a:t>Use .NET MAUI host for mobile apps</a:t>
            </a:r>
            <a:endParaRPr lang="en-US" dirty="0"/>
          </a:p>
        </p:txBody>
      </p:sp>
      <p:sp>
        <p:nvSpPr>
          <p:cNvPr id="12" name="Content Placeholder 3">
            <a:extLst>
              <a:ext uri="{FF2B5EF4-FFF2-40B4-BE49-F238E27FC236}">
                <a16:creationId xmlns:a16="http://schemas.microsoft.com/office/drawing/2014/main" id="{3EA52F69-BEA5-4318-9E2A-2EF86733A4CE}"/>
              </a:ext>
            </a:extLst>
          </p:cNvPr>
          <p:cNvSpPr>
            <a:spLocks noGrp="1"/>
          </p:cNvSpPr>
          <p:nvPr>
            <p:ph sz="half" idx="2"/>
          </p:nvPr>
        </p:nvSpPr>
        <p:spPr/>
        <p:txBody>
          <a:bodyPr>
            <a:normAutofit/>
          </a:bodyPr>
          <a:lstStyle/>
          <a:p>
            <a:pPr marL="0" indent="0">
              <a:spcAft>
                <a:spcPts val="600"/>
              </a:spcAft>
              <a:buNone/>
            </a:pPr>
            <a:r>
              <a:rPr lang="en-US" sz="1800" b="1" kern="1200" dirty="0">
                <a:solidFill>
                  <a:schemeClr val="tx1"/>
                </a:solidFill>
                <a:latin typeface="+mn-lt"/>
                <a:ea typeface="+mn-ea"/>
                <a:cs typeface="+mn-cs"/>
              </a:rPr>
              <a:t>Cons</a:t>
            </a:r>
          </a:p>
          <a:p>
            <a:pPr marL="742950" lvl="1" indent="-285750">
              <a:spcAft>
                <a:spcPts val="600"/>
              </a:spcAft>
              <a:buFont typeface="Arial" panose="020B0604020202020204" pitchFamily="34" charset="0"/>
              <a:buChar char="•"/>
            </a:pPr>
            <a:r>
              <a:rPr lang="en-US" sz="1800" kern="1200" dirty="0">
                <a:solidFill>
                  <a:schemeClr val="tx1"/>
                </a:solidFill>
                <a:latin typeface="+mn-lt"/>
                <a:ea typeface="+mn-ea"/>
                <a:cs typeface="+mn-cs"/>
              </a:rPr>
              <a:t>Interop has costs</a:t>
            </a:r>
          </a:p>
          <a:p>
            <a:pPr marL="1200150" lvl="2" indent="-285750">
              <a:spcAft>
                <a:spcPts val="600"/>
              </a:spcAft>
              <a:buFont typeface="Arial" panose="020B0604020202020204" pitchFamily="34" charset="0"/>
              <a:buChar char="•"/>
            </a:pPr>
            <a:r>
              <a:rPr lang="en-US" sz="1800" kern="1200" dirty="0">
                <a:solidFill>
                  <a:schemeClr val="tx1"/>
                </a:solidFill>
                <a:latin typeface="+mn-lt"/>
                <a:ea typeface="+mn-ea"/>
                <a:cs typeface="+mn-cs"/>
              </a:rPr>
              <a:t>Performance</a:t>
            </a:r>
          </a:p>
          <a:p>
            <a:pPr marL="1200150" lvl="2" indent="-285750">
              <a:spcAft>
                <a:spcPts val="600"/>
              </a:spcAft>
              <a:buFont typeface="Arial" panose="020B0604020202020204" pitchFamily="34" charset="0"/>
              <a:buChar char="•"/>
            </a:pPr>
            <a:r>
              <a:rPr lang="en-US" sz="1800" kern="1200" dirty="0">
                <a:solidFill>
                  <a:schemeClr val="tx1"/>
                </a:solidFill>
                <a:latin typeface="+mn-lt"/>
                <a:ea typeface="+mn-ea"/>
                <a:cs typeface="+mn-cs"/>
              </a:rPr>
              <a:t>Bugs?</a:t>
            </a:r>
          </a:p>
          <a:p>
            <a:pPr marL="1200150" lvl="2" indent="-285750">
              <a:spcAft>
                <a:spcPts val="600"/>
              </a:spcAft>
              <a:buFont typeface="Arial" panose="020B0604020202020204" pitchFamily="34" charset="0"/>
              <a:buChar char="•"/>
            </a:pPr>
            <a:r>
              <a:rPr lang="en-US" sz="1800" kern="1200" dirty="0">
                <a:solidFill>
                  <a:schemeClr val="tx1"/>
                </a:solidFill>
                <a:latin typeface="+mn-lt"/>
                <a:ea typeface="+mn-ea"/>
                <a:cs typeface="+mn-cs"/>
              </a:rPr>
              <a:t>Accessibility</a:t>
            </a:r>
            <a:r>
              <a:rPr lang="en-US" sz="1800" dirty="0"/>
              <a:t> quirks</a:t>
            </a:r>
            <a:endParaRPr lang="en-US" sz="1800" kern="1200" dirty="0">
              <a:solidFill>
                <a:schemeClr val="tx1"/>
              </a:solidFill>
              <a:latin typeface="+mn-lt"/>
              <a:ea typeface="+mn-ea"/>
              <a:cs typeface="+mn-cs"/>
            </a:endParaRPr>
          </a:p>
          <a:p>
            <a:pPr marL="1200150" lvl="2" indent="-285750">
              <a:spcAft>
                <a:spcPts val="600"/>
              </a:spcAft>
              <a:buFont typeface="Arial" panose="020B0604020202020204" pitchFamily="34" charset="0"/>
              <a:buChar char="•"/>
            </a:pPr>
            <a:r>
              <a:rPr lang="en-US" sz="1800" kern="1200" dirty="0">
                <a:solidFill>
                  <a:schemeClr val="tx1"/>
                </a:solidFill>
                <a:latin typeface="+mn-lt"/>
                <a:ea typeface="+mn-ea"/>
                <a:cs typeface="+mn-cs"/>
              </a:rPr>
              <a:t>Support across two products</a:t>
            </a:r>
          </a:p>
          <a:p>
            <a:pPr marL="742950" lvl="1" indent="-285750">
              <a:spcAft>
                <a:spcPts val="600"/>
              </a:spcAft>
              <a:buFont typeface="Arial" panose="020B0604020202020204" pitchFamily="34" charset="0"/>
              <a:buChar char="•"/>
            </a:pPr>
            <a:r>
              <a:rPr lang="en-US" sz="1800" kern="1200" dirty="0">
                <a:solidFill>
                  <a:schemeClr val="tx1"/>
                </a:solidFill>
                <a:latin typeface="+mn-lt"/>
                <a:ea typeface="+mn-ea"/>
                <a:cs typeface="+mn-cs"/>
              </a:rPr>
              <a:t>Can </a:t>
            </a:r>
            <a:r>
              <a:rPr lang="en-US" sz="1800" dirty="0"/>
              <a:t>f</a:t>
            </a:r>
            <a:r>
              <a:rPr lang="en-US" sz="1800" kern="1200" dirty="0">
                <a:solidFill>
                  <a:schemeClr val="tx1"/>
                </a:solidFill>
                <a:latin typeface="+mn-lt"/>
                <a:ea typeface="+mn-ea"/>
                <a:cs typeface="+mn-cs"/>
              </a:rPr>
              <a:t>eels like web, not native</a:t>
            </a:r>
          </a:p>
        </p:txBody>
      </p:sp>
    </p:spTree>
    <p:extLst>
      <p:ext uri="{BB962C8B-B14F-4D97-AF65-F5344CB8AC3E}">
        <p14:creationId xmlns:p14="http://schemas.microsoft.com/office/powerpoint/2010/main" val="19161359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26C23-A631-FB39-5F33-43A4B67DB862}"/>
              </a:ext>
            </a:extLst>
          </p:cNvPr>
          <p:cNvSpPr>
            <a:spLocks noGrp="1"/>
          </p:cNvSpPr>
          <p:nvPr>
            <p:ph type="title"/>
          </p:nvPr>
        </p:nvSpPr>
        <p:spPr/>
        <p:txBody>
          <a:bodyPr>
            <a:normAutofit/>
          </a:bodyPr>
          <a:lstStyle/>
          <a:p>
            <a:r>
              <a:rPr lang="en-US" sz="3600" dirty="0"/>
              <a:t>Uno Platform (or Avalonia UI) Advantages</a:t>
            </a:r>
          </a:p>
        </p:txBody>
      </p:sp>
      <p:sp>
        <p:nvSpPr>
          <p:cNvPr id="3" name="Content Placeholder 2">
            <a:extLst>
              <a:ext uri="{FF2B5EF4-FFF2-40B4-BE49-F238E27FC236}">
                <a16:creationId xmlns:a16="http://schemas.microsoft.com/office/drawing/2014/main" id="{98F25C07-EE95-39FA-68C1-7743EF604797}"/>
              </a:ext>
            </a:extLst>
          </p:cNvPr>
          <p:cNvSpPr>
            <a:spLocks noGrp="1"/>
          </p:cNvSpPr>
          <p:nvPr>
            <p:ph idx="1"/>
          </p:nvPr>
        </p:nvSpPr>
        <p:spPr>
          <a:xfrm>
            <a:off x="902189" y="1508760"/>
            <a:ext cx="7338060" cy="3421608"/>
          </a:xfrm>
        </p:spPr>
        <p:txBody>
          <a:bodyPr>
            <a:normAutofit fontScale="92500" lnSpcReduction="20000"/>
          </a:bodyPr>
          <a:lstStyle/>
          <a:p>
            <a:r>
              <a:rPr lang="en-US" dirty="0"/>
              <a:t>Cross-Platform (Windows, Android, iOS, macOS, Web, Linux, Tizen)</a:t>
            </a:r>
          </a:p>
          <a:p>
            <a:pPr lvl="1"/>
            <a:r>
              <a:rPr lang="en-US" dirty="0"/>
              <a:t>Ability to write platform-specific implementations</a:t>
            </a:r>
          </a:p>
          <a:p>
            <a:r>
              <a:rPr lang="en-US" dirty="0"/>
              <a:t>Windows platform apps</a:t>
            </a:r>
          </a:p>
          <a:p>
            <a:pPr lvl="1"/>
            <a:r>
              <a:rPr lang="en-US" dirty="0"/>
              <a:t>Use </a:t>
            </a:r>
            <a:r>
              <a:rPr lang="en-US" dirty="0" err="1"/>
              <a:t>Skia.WPF</a:t>
            </a:r>
            <a:r>
              <a:rPr lang="en-US" dirty="0"/>
              <a:t> to run on Windows 7 and later</a:t>
            </a:r>
          </a:p>
          <a:p>
            <a:pPr lvl="1"/>
            <a:r>
              <a:rPr lang="en-US" dirty="0"/>
              <a:t>Use </a:t>
            </a:r>
            <a:r>
              <a:rPr lang="en-US" dirty="0" err="1"/>
              <a:t>WinUI</a:t>
            </a:r>
            <a:r>
              <a:rPr lang="en-US" dirty="0"/>
              <a:t> &amp; Windows App SDK to run on Windows 10 (v19041) and later</a:t>
            </a:r>
          </a:p>
          <a:p>
            <a:r>
              <a:rPr lang="en-US" dirty="0" err="1"/>
              <a:t>WinUI</a:t>
            </a:r>
            <a:r>
              <a:rPr lang="en-US" dirty="0"/>
              <a:t> Uno apps nearly identical to native </a:t>
            </a:r>
            <a:r>
              <a:rPr lang="en-US" dirty="0" err="1"/>
              <a:t>WinUI</a:t>
            </a:r>
            <a:r>
              <a:rPr lang="en-US" dirty="0"/>
              <a:t> apps</a:t>
            </a:r>
          </a:p>
          <a:p>
            <a:pPr lvl="1"/>
            <a:r>
              <a:rPr lang="en-US" dirty="0"/>
              <a:t>Copy/Paste simple projects and run </a:t>
            </a:r>
            <a:r>
              <a:rPr lang="en-US" dirty="0" err="1"/>
              <a:t>Xplat</a:t>
            </a:r>
            <a:endParaRPr lang="en-US" dirty="0"/>
          </a:p>
          <a:p>
            <a:r>
              <a:rPr lang="en-US" dirty="0"/>
              <a:t>Supports C# Markup and MVU OR XAML and MVVM</a:t>
            </a:r>
          </a:p>
          <a:p>
            <a:r>
              <a:rPr lang="en-US" dirty="0"/>
              <a:t>Figma Plugin – Design in Figma and paste into your project</a:t>
            </a:r>
          </a:p>
          <a:p>
            <a:r>
              <a:rPr lang="en-US" dirty="0"/>
              <a:t>Themes support Fluent, Material and Cupertino design</a:t>
            </a:r>
          </a:p>
          <a:p>
            <a:r>
              <a:rPr lang="en-US" dirty="0"/>
              <a:t>Develop in Visual Studio, VS Code, or JetBrains Rider</a:t>
            </a:r>
          </a:p>
          <a:p>
            <a:r>
              <a:rPr lang="en-US" dirty="0"/>
              <a:t>Hot Design visual UI designer in preview</a:t>
            </a:r>
          </a:p>
        </p:txBody>
      </p:sp>
      <p:sp>
        <p:nvSpPr>
          <p:cNvPr id="6" name="TextBox 5">
            <a:extLst>
              <a:ext uri="{FF2B5EF4-FFF2-40B4-BE49-F238E27FC236}">
                <a16:creationId xmlns:a16="http://schemas.microsoft.com/office/drawing/2014/main" id="{6BFEFC1B-5A1D-0C05-A2F5-B9CD8C52E2B5}"/>
              </a:ext>
            </a:extLst>
          </p:cNvPr>
          <p:cNvSpPr txBox="1"/>
          <p:nvPr/>
        </p:nvSpPr>
        <p:spPr>
          <a:xfrm>
            <a:off x="7391400" y="3333749"/>
            <a:ext cx="1720552" cy="116955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t="100000"/>
            </a:path>
            <a:tileRect r="-100000" b="-100000"/>
          </a:gradFill>
        </p:spPr>
        <p:txBody>
          <a:bodyPr wrap="square" rtlCol="0">
            <a:spAutoFit/>
          </a:bodyPr>
          <a:lstStyle/>
          <a:p>
            <a:r>
              <a:rPr lang="en-US" sz="1400" b="1" dirty="0">
                <a:solidFill>
                  <a:schemeClr val="accent5">
                    <a:lumMod val="50000"/>
                  </a:schemeClr>
                </a:solidFill>
              </a:rPr>
              <a:t>Note:</a:t>
            </a:r>
            <a:endParaRPr lang="en-US" sz="1400" dirty="0">
              <a:solidFill>
                <a:schemeClr val="accent5">
                  <a:lumMod val="50000"/>
                </a:schemeClr>
              </a:solidFill>
            </a:endParaRPr>
          </a:p>
          <a:p>
            <a:r>
              <a:rPr lang="en-US" sz="1400" dirty="0">
                <a:solidFill>
                  <a:schemeClr val="accent5">
                    <a:lumMod val="50000"/>
                  </a:schemeClr>
                </a:solidFill>
              </a:rPr>
              <a:t>Avalonia UI is a similar solution but with WPF XAML syntax.</a:t>
            </a:r>
          </a:p>
        </p:txBody>
      </p:sp>
    </p:spTree>
    <p:extLst>
      <p:ext uri="{BB962C8B-B14F-4D97-AF65-F5344CB8AC3E}">
        <p14:creationId xmlns:p14="http://schemas.microsoft.com/office/powerpoint/2010/main" val="464573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9C9183-1889-3C0F-6854-EDC336E66E98}"/>
              </a:ext>
            </a:extLst>
          </p:cNvPr>
          <p:cNvSpPr>
            <a:spLocks noGrp="1"/>
          </p:cNvSpPr>
          <p:nvPr>
            <p:ph type="title"/>
          </p:nvPr>
        </p:nvSpPr>
        <p:spPr>
          <a:xfrm>
            <a:off x="466927" y="628984"/>
            <a:ext cx="2782493" cy="3885532"/>
          </a:xfrm>
        </p:spPr>
        <p:txBody>
          <a:bodyPr>
            <a:normAutofit/>
          </a:bodyPr>
          <a:lstStyle/>
          <a:p>
            <a:r>
              <a:rPr lang="en-US" sz="2700"/>
              <a:t>About Me</a:t>
            </a:r>
          </a:p>
        </p:txBody>
      </p:sp>
      <p:sp useBgFill="1">
        <p:nvSpPr>
          <p:cNvPr id="10" name="Rectangle 9">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93A82F-C6CE-010E-50A7-1E0513431318}"/>
              </a:ext>
            </a:extLst>
          </p:cNvPr>
          <p:cNvSpPr>
            <a:spLocks noGrp="1"/>
          </p:cNvSpPr>
          <p:nvPr>
            <p:ph idx="1"/>
          </p:nvPr>
        </p:nvSpPr>
        <p:spPr>
          <a:xfrm>
            <a:off x="3872753" y="628985"/>
            <a:ext cx="4367496" cy="3885531"/>
          </a:xfrm>
        </p:spPr>
        <p:txBody>
          <a:bodyPr anchor="ctr">
            <a:normAutofit/>
          </a:bodyPr>
          <a:lstStyle/>
          <a:p>
            <a:r>
              <a:rPr lang="en-US" sz="1200" dirty="0">
                <a:solidFill>
                  <a:schemeClr val="tx2"/>
                </a:solidFill>
              </a:rPr>
              <a:t>Software Developer &amp; Architect for 25+ years</a:t>
            </a:r>
          </a:p>
          <a:p>
            <a:pPr lvl="1"/>
            <a:r>
              <a:rPr lang="en-US" sz="1200" dirty="0">
                <a:solidFill>
                  <a:schemeClr val="tx2"/>
                </a:solidFill>
              </a:rPr>
              <a:t>.NET / C# / WPF / Angular / SQL Server​</a:t>
            </a:r>
          </a:p>
          <a:p>
            <a:r>
              <a:rPr lang="en-US" sz="1200" dirty="0">
                <a:solidFill>
                  <a:schemeClr val="tx2"/>
                </a:solidFill>
              </a:rPr>
              <a:t>Morning Dew link blog – www.alvinashcraft.com</a:t>
            </a:r>
          </a:p>
          <a:p>
            <a:pPr lvl="1"/>
            <a:r>
              <a:rPr lang="en-US" sz="1200" dirty="0">
                <a:solidFill>
                  <a:schemeClr val="tx2"/>
                </a:solidFill>
              </a:rPr>
              <a:t>Daily links for developers since 2007​</a:t>
            </a:r>
          </a:p>
          <a:p>
            <a:r>
              <a:rPr lang="en-US" sz="1200" dirty="0">
                <a:solidFill>
                  <a:schemeClr val="tx2"/>
                </a:solidFill>
              </a:rPr>
              <a:t>Author of three books​ for </a:t>
            </a:r>
            <a:r>
              <a:rPr lang="en-US" sz="1200" dirty="0" err="1">
                <a:solidFill>
                  <a:schemeClr val="tx2"/>
                </a:solidFill>
              </a:rPr>
              <a:t>Packt</a:t>
            </a:r>
            <a:r>
              <a:rPr lang="en-US" sz="1200" dirty="0">
                <a:solidFill>
                  <a:schemeClr val="tx2"/>
                </a:solidFill>
              </a:rPr>
              <a:t> Publishing</a:t>
            </a:r>
          </a:p>
          <a:p>
            <a:pPr lvl="1"/>
            <a:r>
              <a:rPr lang="en-US" sz="1200" dirty="0">
                <a:solidFill>
                  <a:schemeClr val="tx2"/>
                </a:solidFill>
              </a:rPr>
              <a:t>Learn </a:t>
            </a:r>
            <a:r>
              <a:rPr lang="en-US" sz="1200" dirty="0" err="1">
                <a:solidFill>
                  <a:schemeClr val="tx2"/>
                </a:solidFill>
              </a:rPr>
              <a:t>WinUI</a:t>
            </a:r>
            <a:r>
              <a:rPr lang="en-US" sz="1200" dirty="0">
                <a:solidFill>
                  <a:schemeClr val="tx2"/>
                </a:solidFill>
              </a:rPr>
              <a:t> 3 (1</a:t>
            </a:r>
            <a:r>
              <a:rPr lang="en-US" sz="1200" baseline="30000" dirty="0">
                <a:solidFill>
                  <a:schemeClr val="tx2"/>
                </a:solidFill>
              </a:rPr>
              <a:t>st</a:t>
            </a:r>
            <a:r>
              <a:rPr lang="en-US" sz="1200" dirty="0">
                <a:solidFill>
                  <a:schemeClr val="tx2"/>
                </a:solidFill>
              </a:rPr>
              <a:t> &amp; 2</a:t>
            </a:r>
            <a:r>
              <a:rPr lang="en-US" sz="1200" baseline="30000" dirty="0">
                <a:solidFill>
                  <a:schemeClr val="tx2"/>
                </a:solidFill>
              </a:rPr>
              <a:t>nd</a:t>
            </a:r>
            <a:r>
              <a:rPr lang="en-US" sz="1200" dirty="0">
                <a:solidFill>
                  <a:schemeClr val="tx2"/>
                </a:solidFill>
              </a:rPr>
              <a:t> editions)​</a:t>
            </a:r>
          </a:p>
          <a:p>
            <a:pPr lvl="1"/>
            <a:r>
              <a:rPr lang="en-US" sz="1200" dirty="0">
                <a:solidFill>
                  <a:schemeClr val="tx2"/>
                </a:solidFill>
              </a:rPr>
              <a:t>Parallel Programming and Concurrency with C# 10 and .NET 6​</a:t>
            </a:r>
          </a:p>
          <a:p>
            <a:r>
              <a:rPr lang="en-US" sz="1200" dirty="0">
                <a:solidFill>
                  <a:schemeClr val="tx2"/>
                </a:solidFill>
              </a:rPr>
              <a:t>Joined Microsoft in March 2022​ - Sr. Content Developer</a:t>
            </a:r>
          </a:p>
          <a:p>
            <a:pPr lvl="1"/>
            <a:r>
              <a:rPr lang="en-US" sz="1200" dirty="0">
                <a:solidFill>
                  <a:schemeClr val="tx2"/>
                </a:solidFill>
              </a:rPr>
              <a:t>Content team &gt; Learn &gt; Azure Core org​ &gt; Cloud &amp; AI (under Scott Guthrie)</a:t>
            </a:r>
          </a:p>
          <a:p>
            <a:pPr lvl="1"/>
            <a:r>
              <a:rPr lang="en-US" sz="1200" dirty="0">
                <a:solidFill>
                  <a:schemeClr val="tx2"/>
                </a:solidFill>
              </a:rPr>
              <a:t>Windows Developer Documentation (Win32 / WinRT / Windows App SDK)​</a:t>
            </a:r>
          </a:p>
          <a:p>
            <a:r>
              <a:rPr lang="en-US" sz="1200" dirty="0">
                <a:solidFill>
                  <a:schemeClr val="tx2"/>
                </a:solidFill>
              </a:rPr>
              <a:t>TechBash Developer Conference - Poconos</a:t>
            </a:r>
          </a:p>
          <a:p>
            <a:pPr lvl="1"/>
            <a:r>
              <a:rPr lang="en-US" sz="1200" dirty="0">
                <a:solidFill>
                  <a:schemeClr val="tx2"/>
                </a:solidFill>
              </a:rPr>
              <a:t>Organizer since TechBash 2016</a:t>
            </a:r>
          </a:p>
          <a:p>
            <a:pPr lvl="1"/>
            <a:r>
              <a:rPr lang="en-US" sz="1200" dirty="0">
                <a:solidFill>
                  <a:schemeClr val="tx2"/>
                </a:solidFill>
              </a:rPr>
              <a:t>TechBash Foundation - Founding board member since 2015</a:t>
            </a:r>
          </a:p>
        </p:txBody>
      </p:sp>
    </p:spTree>
    <p:extLst>
      <p:ext uri="{BB962C8B-B14F-4D97-AF65-F5344CB8AC3E}">
        <p14:creationId xmlns:p14="http://schemas.microsoft.com/office/powerpoint/2010/main" val="1043634814"/>
      </p:ext>
    </p:extLst>
  </p:cSld>
  <p:clrMapOvr>
    <a:overrideClrMapping bg1="lt1" tx1="dk1" bg2="lt2" tx2="dk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6FD73-5860-DD98-3A7B-473D69FB0280}"/>
              </a:ext>
            </a:extLst>
          </p:cNvPr>
          <p:cNvSpPr>
            <a:spLocks noGrp="1"/>
          </p:cNvSpPr>
          <p:nvPr>
            <p:ph type="title"/>
          </p:nvPr>
        </p:nvSpPr>
        <p:spPr>
          <a:xfrm>
            <a:off x="902189" y="213132"/>
            <a:ext cx="7338060" cy="1131570"/>
          </a:xfrm>
        </p:spPr>
        <p:txBody>
          <a:bodyPr>
            <a:normAutofit/>
          </a:bodyPr>
          <a:lstStyle/>
          <a:p>
            <a:r>
              <a:rPr lang="en-US" dirty="0"/>
              <a:t>Uno Platform Drawbacks &amp; Demo</a:t>
            </a:r>
          </a:p>
        </p:txBody>
      </p:sp>
      <p:sp>
        <p:nvSpPr>
          <p:cNvPr id="3" name="Content Placeholder 2">
            <a:extLst>
              <a:ext uri="{FF2B5EF4-FFF2-40B4-BE49-F238E27FC236}">
                <a16:creationId xmlns:a16="http://schemas.microsoft.com/office/drawing/2014/main" id="{EDCB1FB6-89D6-43EA-B715-A9C3E81790DC}"/>
              </a:ext>
            </a:extLst>
          </p:cNvPr>
          <p:cNvSpPr>
            <a:spLocks noGrp="1"/>
          </p:cNvSpPr>
          <p:nvPr>
            <p:ph idx="1"/>
          </p:nvPr>
        </p:nvSpPr>
        <p:spPr>
          <a:xfrm>
            <a:off x="902190" y="1508760"/>
            <a:ext cx="4697730" cy="3154680"/>
          </a:xfrm>
        </p:spPr>
        <p:txBody>
          <a:bodyPr>
            <a:normAutofit/>
          </a:bodyPr>
          <a:lstStyle/>
          <a:p>
            <a:r>
              <a:rPr lang="en-US" dirty="0"/>
              <a:t>No official support for VB or F#</a:t>
            </a:r>
          </a:p>
          <a:p>
            <a:r>
              <a:rPr lang="en-US" dirty="0"/>
              <a:t>Third-party solution</a:t>
            </a:r>
          </a:p>
          <a:p>
            <a:r>
              <a:rPr lang="en-US" dirty="0"/>
              <a:t>Pay for Advanced Support from Engineering Team</a:t>
            </a:r>
          </a:p>
          <a:p>
            <a:r>
              <a:rPr lang="en-US" dirty="0"/>
              <a:t>No XAML designer yet (Hot Design available in limited preview)</a:t>
            </a:r>
          </a:p>
          <a:p>
            <a:r>
              <a:rPr lang="en-US" dirty="0"/>
              <a:t>Some platform-specific code required for native features</a:t>
            </a:r>
          </a:p>
          <a:p>
            <a:r>
              <a:rPr lang="en-US" dirty="0"/>
              <a:t>Not as performant as native apps</a:t>
            </a:r>
          </a:p>
          <a:p>
            <a:pPr lvl="1"/>
            <a:r>
              <a:rPr lang="en-US" dirty="0"/>
              <a:t>Native is nearly always faster – not an Uno-specific thing</a:t>
            </a:r>
          </a:p>
        </p:txBody>
      </p:sp>
      <p:pic>
        <p:nvPicPr>
          <p:cNvPr id="5" name="Picture 4" descr="Person watching empty phone">
            <a:extLst>
              <a:ext uri="{FF2B5EF4-FFF2-40B4-BE49-F238E27FC236}">
                <a16:creationId xmlns:a16="http://schemas.microsoft.com/office/drawing/2014/main" id="{AFBDCF6F-8AA7-2F9C-E33A-983F794977D4}"/>
              </a:ext>
            </a:extLst>
          </p:cNvPr>
          <p:cNvPicPr>
            <a:picLocks noChangeAspect="1"/>
          </p:cNvPicPr>
          <p:nvPr/>
        </p:nvPicPr>
        <p:blipFill>
          <a:blip r:embed="rId3"/>
          <a:srcRect l="36802" r="5644"/>
          <a:stretch/>
        </p:blipFill>
        <p:spPr>
          <a:xfrm>
            <a:off x="5885411" y="1366521"/>
            <a:ext cx="3256665" cy="3776979"/>
          </a:xfrm>
          <a:prstGeom prst="rect">
            <a:avLst/>
          </a:prstGeom>
        </p:spPr>
      </p:pic>
    </p:spTree>
    <p:extLst>
      <p:ext uri="{BB962C8B-B14F-4D97-AF65-F5344CB8AC3E}">
        <p14:creationId xmlns:p14="http://schemas.microsoft.com/office/powerpoint/2010/main" val="14104454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96A6D-E12E-F0D9-A093-438401A59254}"/>
              </a:ext>
            </a:extLst>
          </p:cNvPr>
          <p:cNvSpPr>
            <a:spLocks noGrp="1"/>
          </p:cNvSpPr>
          <p:nvPr>
            <p:ph type="title"/>
          </p:nvPr>
        </p:nvSpPr>
        <p:spPr/>
        <p:txBody>
          <a:bodyPr>
            <a:normAutofit/>
          </a:bodyPr>
          <a:lstStyle/>
          <a:p>
            <a:r>
              <a:rPr lang="en-US" dirty="0"/>
              <a:t>Choosing a UI Framework for Windows</a:t>
            </a:r>
          </a:p>
        </p:txBody>
      </p:sp>
      <p:sp>
        <p:nvSpPr>
          <p:cNvPr id="3" name="Content Placeholder 2">
            <a:extLst>
              <a:ext uri="{FF2B5EF4-FFF2-40B4-BE49-F238E27FC236}">
                <a16:creationId xmlns:a16="http://schemas.microsoft.com/office/drawing/2014/main" id="{126D590B-3738-69A1-2883-36CD249040A1}"/>
              </a:ext>
            </a:extLst>
          </p:cNvPr>
          <p:cNvSpPr>
            <a:spLocks noGrp="1"/>
          </p:cNvSpPr>
          <p:nvPr>
            <p:ph idx="1"/>
          </p:nvPr>
        </p:nvSpPr>
        <p:spPr/>
        <p:txBody>
          <a:bodyPr>
            <a:normAutofit fontScale="92500" lnSpcReduction="20000"/>
          </a:bodyPr>
          <a:lstStyle/>
          <a:p>
            <a:r>
              <a:rPr lang="en-US" dirty="0"/>
              <a:t>Programming Language</a:t>
            </a:r>
          </a:p>
          <a:p>
            <a:r>
              <a:rPr lang="en-US" dirty="0"/>
              <a:t>UI Framework</a:t>
            </a:r>
          </a:p>
          <a:p>
            <a:r>
              <a:rPr lang="en-US" dirty="0"/>
              <a:t>Drag &amp; Drop Designer</a:t>
            </a:r>
          </a:p>
          <a:p>
            <a:r>
              <a:rPr lang="en-US" dirty="0"/>
              <a:t>UI Design Language</a:t>
            </a:r>
          </a:p>
          <a:p>
            <a:r>
              <a:rPr lang="en-US" dirty="0"/>
              <a:t>.NET Support</a:t>
            </a:r>
          </a:p>
          <a:p>
            <a:r>
              <a:rPr lang="en-US" dirty="0"/>
              <a:t>Legacy Windows Support</a:t>
            </a:r>
          </a:p>
          <a:p>
            <a:r>
              <a:rPr lang="en-US" dirty="0"/>
              <a:t>Touch Support</a:t>
            </a:r>
          </a:p>
          <a:p>
            <a:r>
              <a:rPr lang="en-US" dirty="0"/>
              <a:t>Cross-platform Options</a:t>
            </a:r>
          </a:p>
          <a:p>
            <a:r>
              <a:rPr lang="en-US" dirty="0"/>
              <a:t>Long-term Support Options</a:t>
            </a:r>
          </a:p>
          <a:p>
            <a:r>
              <a:rPr lang="en-US" dirty="0"/>
              <a:t>Current Features and Public Roadmap</a:t>
            </a:r>
          </a:p>
          <a:p>
            <a:endParaRPr lang="en-US" dirty="0"/>
          </a:p>
        </p:txBody>
      </p:sp>
      <p:pic>
        <p:nvPicPr>
          <p:cNvPr id="5" name="Picture 4">
            <a:extLst>
              <a:ext uri="{FF2B5EF4-FFF2-40B4-BE49-F238E27FC236}">
                <a16:creationId xmlns:a16="http://schemas.microsoft.com/office/drawing/2014/main" id="{D302BA91-E6FC-57B3-2F8E-EB264E4D8983}"/>
              </a:ext>
            </a:extLst>
          </p:cNvPr>
          <p:cNvPicPr>
            <a:picLocks noChangeAspect="1"/>
          </p:cNvPicPr>
          <p:nvPr/>
        </p:nvPicPr>
        <p:blipFill>
          <a:blip r:embed="rId3"/>
          <a:stretch>
            <a:fillRect/>
          </a:stretch>
        </p:blipFill>
        <p:spPr>
          <a:xfrm>
            <a:off x="5391666" y="1047750"/>
            <a:ext cx="3385751" cy="1828800"/>
          </a:xfrm>
          <a:prstGeom prst="rect">
            <a:avLst/>
          </a:prstGeom>
        </p:spPr>
      </p:pic>
      <p:pic>
        <p:nvPicPr>
          <p:cNvPr id="7" name="Picture 6">
            <a:extLst>
              <a:ext uri="{FF2B5EF4-FFF2-40B4-BE49-F238E27FC236}">
                <a16:creationId xmlns:a16="http://schemas.microsoft.com/office/drawing/2014/main" id="{8C38EEA6-A8B8-978D-C3DC-FF625068C416}"/>
              </a:ext>
            </a:extLst>
          </p:cNvPr>
          <p:cNvPicPr>
            <a:picLocks noChangeAspect="1"/>
          </p:cNvPicPr>
          <p:nvPr/>
        </p:nvPicPr>
        <p:blipFill>
          <a:blip r:embed="rId4"/>
          <a:stretch>
            <a:fillRect/>
          </a:stretch>
        </p:blipFill>
        <p:spPr>
          <a:xfrm>
            <a:off x="5391665" y="2943029"/>
            <a:ext cx="3385751" cy="1651196"/>
          </a:xfrm>
          <a:prstGeom prst="rect">
            <a:avLst/>
          </a:prstGeom>
        </p:spPr>
      </p:pic>
    </p:spTree>
    <p:extLst>
      <p:ext uri="{BB962C8B-B14F-4D97-AF65-F5344CB8AC3E}">
        <p14:creationId xmlns:p14="http://schemas.microsoft.com/office/powerpoint/2010/main" val="33932961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A74232-A7A7-5DC3-D1EA-B760DF298BC1}"/>
              </a:ext>
            </a:extLst>
          </p:cNvPr>
          <p:cNvSpPr>
            <a:spLocks noGrp="1"/>
          </p:cNvSpPr>
          <p:nvPr>
            <p:ph type="title"/>
          </p:nvPr>
        </p:nvSpPr>
        <p:spPr>
          <a:xfrm>
            <a:off x="466927" y="628984"/>
            <a:ext cx="2782493" cy="3885532"/>
          </a:xfrm>
        </p:spPr>
        <p:txBody>
          <a:bodyPr>
            <a:normAutofit/>
          </a:bodyPr>
          <a:lstStyle/>
          <a:p>
            <a:r>
              <a:rPr lang="en-US" sz="2700"/>
              <a:t>Resources</a:t>
            </a:r>
          </a:p>
        </p:txBody>
      </p:sp>
      <p:sp useBgFill="1">
        <p:nvSpPr>
          <p:cNvPr id="17" name="Rectangle 16">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2A19B99-7ABC-FF80-B34E-CB7BC428137D}"/>
              </a:ext>
            </a:extLst>
          </p:cNvPr>
          <p:cNvSpPr>
            <a:spLocks noGrp="1"/>
          </p:cNvSpPr>
          <p:nvPr>
            <p:ph idx="1"/>
          </p:nvPr>
        </p:nvSpPr>
        <p:spPr>
          <a:xfrm>
            <a:off x="3872753" y="628985"/>
            <a:ext cx="4367496" cy="3885531"/>
          </a:xfrm>
        </p:spPr>
        <p:txBody>
          <a:bodyPr anchor="ctr">
            <a:normAutofit/>
          </a:bodyPr>
          <a:lstStyle/>
          <a:p>
            <a:r>
              <a:rPr lang="en-US" sz="1200" dirty="0">
                <a:solidFill>
                  <a:schemeClr val="tx2"/>
                </a:solidFill>
              </a:rPr>
              <a:t>Choose the best UI framework – Microsoft Learn Training module: </a:t>
            </a:r>
            <a:r>
              <a:rPr lang="en-US" sz="1200" dirty="0">
                <a:solidFill>
                  <a:schemeClr val="tx2"/>
                </a:solidFill>
                <a:hlinkClick r:id="rId3"/>
              </a:rPr>
              <a:t>https://learn.microsoft.com/training/modules/windows-choose-best-app-framework/</a:t>
            </a:r>
            <a:r>
              <a:rPr lang="en-US" sz="1200" dirty="0">
                <a:solidFill>
                  <a:schemeClr val="tx2"/>
                </a:solidFill>
              </a:rPr>
              <a:t>  </a:t>
            </a:r>
          </a:p>
          <a:p>
            <a:r>
              <a:rPr lang="en-US" sz="1200" dirty="0">
                <a:solidFill>
                  <a:schemeClr val="tx2"/>
                </a:solidFill>
              </a:rPr>
              <a:t>Overview of Windows Development Options: </a:t>
            </a:r>
            <a:r>
              <a:rPr lang="en-US" sz="1200" dirty="0">
                <a:solidFill>
                  <a:schemeClr val="tx2"/>
                </a:solidFill>
                <a:hlinkClick r:id="rId4"/>
              </a:rPr>
              <a:t>https://learn.microsoft.com/windows/apps/get-started/</a:t>
            </a:r>
            <a:r>
              <a:rPr lang="en-US" sz="1200" dirty="0">
                <a:solidFill>
                  <a:schemeClr val="tx2"/>
                </a:solidFill>
              </a:rPr>
              <a:t> </a:t>
            </a:r>
          </a:p>
          <a:p>
            <a:r>
              <a:rPr lang="en-US" sz="1200" dirty="0">
                <a:solidFill>
                  <a:schemeClr val="tx2"/>
                </a:solidFill>
              </a:rPr>
              <a:t>Uno Platform Documentation: </a:t>
            </a:r>
            <a:r>
              <a:rPr lang="en-US" sz="1200" dirty="0">
                <a:solidFill>
                  <a:schemeClr val="tx2"/>
                </a:solidFill>
                <a:hlinkClick r:id="rId5"/>
              </a:rPr>
              <a:t>https://platform.uno/docs/articles/intro.html</a:t>
            </a:r>
            <a:r>
              <a:rPr lang="en-US" sz="1200" dirty="0">
                <a:solidFill>
                  <a:schemeClr val="tx2"/>
                </a:solidFill>
              </a:rPr>
              <a:t> </a:t>
            </a:r>
          </a:p>
          <a:p>
            <a:r>
              <a:rPr lang="en-US" sz="1200" dirty="0">
                <a:solidFill>
                  <a:schemeClr val="tx2"/>
                </a:solidFill>
              </a:rPr>
              <a:t>Avalonia Docs: </a:t>
            </a:r>
            <a:r>
              <a:rPr lang="en-US" sz="1200" dirty="0">
                <a:solidFill>
                  <a:schemeClr val="tx2"/>
                </a:solidFill>
                <a:hlinkClick r:id="rId6"/>
              </a:rPr>
              <a:t>https://docs.avaloniaui.net/</a:t>
            </a:r>
            <a:r>
              <a:rPr lang="en-US" sz="1200" dirty="0">
                <a:solidFill>
                  <a:schemeClr val="tx2"/>
                </a:solidFill>
              </a:rPr>
              <a:t> </a:t>
            </a:r>
          </a:p>
          <a:p>
            <a:r>
              <a:rPr lang="en-US" sz="1200" dirty="0">
                <a:solidFill>
                  <a:schemeClr val="tx2"/>
                </a:solidFill>
              </a:rPr>
              <a:t>Build a WPF Blazor Hybrid App: </a:t>
            </a:r>
            <a:r>
              <a:rPr lang="en-US" sz="1200" dirty="0">
                <a:solidFill>
                  <a:schemeClr val="tx2"/>
                </a:solidFill>
                <a:hlinkClick r:id="rId7"/>
              </a:rPr>
              <a:t>https://learn.microsoft.com/aspnet/core/blazor/hybrid/tutorials/wpf</a:t>
            </a:r>
            <a:r>
              <a:rPr lang="en-US" sz="1200" dirty="0">
                <a:solidFill>
                  <a:schemeClr val="tx2"/>
                </a:solidFill>
              </a:rPr>
              <a:t> </a:t>
            </a:r>
          </a:p>
          <a:p>
            <a:r>
              <a:rPr lang="en-US" sz="1200" dirty="0">
                <a:solidFill>
                  <a:schemeClr val="tx2"/>
                </a:solidFill>
              </a:rPr>
              <a:t>My Books on Amazon: </a:t>
            </a:r>
            <a:r>
              <a:rPr lang="en-US" sz="1200" dirty="0">
                <a:solidFill>
                  <a:schemeClr val="tx2"/>
                </a:solidFill>
                <a:hlinkClick r:id="rId8"/>
              </a:rPr>
              <a:t>https://www.amazon.com/stores/author/B08WLD35BX</a:t>
            </a:r>
            <a:r>
              <a:rPr lang="en-US" sz="1200" dirty="0">
                <a:solidFill>
                  <a:schemeClr val="tx2"/>
                </a:solidFill>
              </a:rPr>
              <a:t> </a:t>
            </a:r>
          </a:p>
          <a:p>
            <a:r>
              <a:rPr lang="en-US" sz="1200" dirty="0">
                <a:solidFill>
                  <a:schemeClr val="tx2"/>
                </a:solidFill>
              </a:rPr>
              <a:t>About Me with Social Links: </a:t>
            </a:r>
            <a:r>
              <a:rPr lang="en-US" sz="1200" dirty="0">
                <a:solidFill>
                  <a:schemeClr val="tx2"/>
                </a:solidFill>
                <a:hlinkClick r:id="rId9"/>
              </a:rPr>
              <a:t>https://about.me/alvinashcraft</a:t>
            </a:r>
            <a:r>
              <a:rPr lang="en-US" sz="1200" dirty="0">
                <a:solidFill>
                  <a:schemeClr val="tx2"/>
                </a:solidFill>
              </a:rPr>
              <a:t> </a:t>
            </a:r>
          </a:p>
          <a:p>
            <a:r>
              <a:rPr lang="en-US" sz="1200" dirty="0">
                <a:solidFill>
                  <a:schemeClr val="tx2"/>
                </a:solidFill>
              </a:rPr>
              <a:t>My session materials on GitHub: </a:t>
            </a:r>
            <a:r>
              <a:rPr lang="en-US" sz="1200" dirty="0">
                <a:solidFill>
                  <a:schemeClr val="tx2"/>
                </a:solidFill>
                <a:hlinkClick r:id="rId10"/>
              </a:rPr>
              <a:t>https://github.com/alvinashcraft/speaking/</a:t>
            </a:r>
            <a:r>
              <a:rPr lang="en-US" sz="1200" dirty="0">
                <a:solidFill>
                  <a:schemeClr val="tx2"/>
                </a:solidFill>
              </a:rPr>
              <a:t> </a:t>
            </a:r>
          </a:p>
        </p:txBody>
      </p:sp>
    </p:spTree>
    <p:extLst>
      <p:ext uri="{BB962C8B-B14F-4D97-AF65-F5344CB8AC3E}">
        <p14:creationId xmlns:p14="http://schemas.microsoft.com/office/powerpoint/2010/main" val="4247816860"/>
      </p:ext>
    </p:extLst>
  </p:cSld>
  <p:clrMapOvr>
    <a:overrideClrMapping bg1="lt1" tx1="dk1" bg2="lt2" tx2="dk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2E368-5420-8BA6-83CE-2DFFEA37A1F8}"/>
              </a:ext>
            </a:extLst>
          </p:cNvPr>
          <p:cNvSpPr>
            <a:spLocks noGrp="1"/>
          </p:cNvSpPr>
          <p:nvPr>
            <p:ph type="title"/>
          </p:nvPr>
        </p:nvSpPr>
        <p:spPr>
          <a:xfrm>
            <a:off x="902189" y="213132"/>
            <a:ext cx="7338060" cy="1131570"/>
          </a:xfrm>
        </p:spPr>
        <p:txBody>
          <a:bodyPr>
            <a:normAutofit/>
          </a:bodyPr>
          <a:lstStyle/>
          <a:p>
            <a:r>
              <a:rPr lang="en-US" dirty="0"/>
              <a:t>Questions?</a:t>
            </a:r>
          </a:p>
        </p:txBody>
      </p:sp>
      <p:graphicFrame>
        <p:nvGraphicFramePr>
          <p:cNvPr id="5" name="Content Placeholder 2">
            <a:extLst>
              <a:ext uri="{FF2B5EF4-FFF2-40B4-BE49-F238E27FC236}">
                <a16:creationId xmlns:a16="http://schemas.microsoft.com/office/drawing/2014/main" id="{A418E97D-D65E-6E54-0004-7995DA8A6512}"/>
              </a:ext>
            </a:extLst>
          </p:cNvPr>
          <p:cNvGraphicFramePr>
            <a:graphicFrameLocks noGrp="1"/>
          </p:cNvGraphicFramePr>
          <p:nvPr>
            <p:ph idx="1"/>
            <p:extLst>
              <p:ext uri="{D42A27DB-BD31-4B8C-83A1-F6EECF244321}">
                <p14:modId xmlns:p14="http://schemas.microsoft.com/office/powerpoint/2010/main" val="4262736637"/>
              </p:ext>
            </p:extLst>
          </p:nvPr>
        </p:nvGraphicFramePr>
        <p:xfrm>
          <a:off x="902493" y="1857446"/>
          <a:ext cx="7337823" cy="25621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48953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10000"/>
            <a:lumOff val="90000"/>
          </a:schemeClr>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F6A578F-CEAC-4062-B6A7-640B1A396BCF}"/>
              </a:ext>
            </a:extLst>
          </p:cNvPr>
          <p:cNvSpPr/>
          <p:nvPr/>
        </p:nvSpPr>
        <p:spPr>
          <a:xfrm>
            <a:off x="0" y="841728"/>
            <a:ext cx="9144000" cy="4301773"/>
          </a:xfrm>
          <a:prstGeom prst="rect">
            <a:avLst/>
          </a:prstGeom>
          <a:solidFill>
            <a:srgbClr val="E3F1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Rectangle 1">
            <a:extLst>
              <a:ext uri="{FF2B5EF4-FFF2-40B4-BE49-F238E27FC236}">
                <a16:creationId xmlns:a16="http://schemas.microsoft.com/office/drawing/2014/main" id="{47ADA133-D8C7-4CA7-8F73-DBA01B8D925C}"/>
              </a:ext>
            </a:extLst>
          </p:cNvPr>
          <p:cNvSpPr/>
          <p:nvPr/>
        </p:nvSpPr>
        <p:spPr>
          <a:xfrm>
            <a:off x="1" y="0"/>
            <a:ext cx="9144000" cy="7879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pic>
        <p:nvPicPr>
          <p:cNvPr id="4" name="Picture 4" descr="A picture containing text, map&#10;&#10;Description generated with very high confidence">
            <a:extLst>
              <a:ext uri="{FF2B5EF4-FFF2-40B4-BE49-F238E27FC236}">
                <a16:creationId xmlns:a16="http://schemas.microsoft.com/office/drawing/2014/main" id="{2F15CFF6-EB6F-4E50-BCC9-09B91C4E1B1C}"/>
              </a:ext>
            </a:extLst>
          </p:cNvPr>
          <p:cNvPicPr>
            <a:picLocks noChangeAspect="1"/>
          </p:cNvPicPr>
          <p:nvPr/>
        </p:nvPicPr>
        <p:blipFill>
          <a:blip r:embed="rId3"/>
          <a:stretch>
            <a:fillRect/>
          </a:stretch>
        </p:blipFill>
        <p:spPr>
          <a:xfrm>
            <a:off x="5837224" y="967619"/>
            <a:ext cx="3188905" cy="1931011"/>
          </a:xfrm>
          <a:prstGeom prst="rect">
            <a:avLst/>
          </a:prstGeom>
        </p:spPr>
      </p:pic>
      <p:sp>
        <p:nvSpPr>
          <p:cNvPr id="8" name="TextBox 7">
            <a:extLst>
              <a:ext uri="{FF2B5EF4-FFF2-40B4-BE49-F238E27FC236}">
                <a16:creationId xmlns:a16="http://schemas.microsoft.com/office/drawing/2014/main" id="{DA79E18D-A6D8-4DDA-8EA0-0B22236190BC}"/>
              </a:ext>
            </a:extLst>
          </p:cNvPr>
          <p:cNvSpPr txBox="1"/>
          <p:nvPr/>
        </p:nvSpPr>
        <p:spPr>
          <a:xfrm>
            <a:off x="117872" y="1000984"/>
            <a:ext cx="8365331" cy="3219023"/>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257175" indent="-257175">
              <a:lnSpc>
                <a:spcPct val="125000"/>
              </a:lnSpc>
              <a:buFont typeface="Wingdings" panose="05000000000000000000" pitchFamily="2" charset="2"/>
              <a:buChar char="§"/>
            </a:pPr>
            <a:r>
              <a:rPr lang="en-US" sz="1650" dirty="0">
                <a:solidFill>
                  <a:srgbClr val="121921"/>
                </a:solidFill>
                <a:latin typeface="Source Sans Pro" panose="020B0503030403020204" pitchFamily="34" charset="0"/>
                <a:ea typeface="Source Sans Pro" panose="020B0503030403020204" pitchFamily="34" charset="0"/>
                <a:cs typeface="Arial"/>
              </a:rPr>
              <a:t>Great speakers with top content</a:t>
            </a:r>
            <a:endParaRPr lang="en-US" sz="1350" dirty="0">
              <a:cs typeface="Calibri" panose="020F0502020204030204"/>
            </a:endParaRPr>
          </a:p>
          <a:p>
            <a:pPr marL="257175" indent="-257175">
              <a:lnSpc>
                <a:spcPct val="125000"/>
              </a:lnSpc>
              <a:buFont typeface="Wingdings" panose="05000000000000000000" pitchFamily="2" charset="2"/>
              <a:buChar char="§"/>
            </a:pPr>
            <a:r>
              <a:rPr lang="en-US" sz="1650" dirty="0">
                <a:solidFill>
                  <a:srgbClr val="121921"/>
                </a:solidFill>
                <a:latin typeface="Source Sans Pro" panose="020B0503030403020204" pitchFamily="34" charset="0"/>
                <a:ea typeface="Source Sans Pro" panose="020B0503030403020204" pitchFamily="34" charset="0"/>
                <a:cs typeface="Arial"/>
              </a:rPr>
              <a:t>A fraction of the cost of the more crowded conferences </a:t>
            </a:r>
          </a:p>
          <a:p>
            <a:pPr>
              <a:lnSpc>
                <a:spcPct val="125000"/>
              </a:lnSpc>
            </a:pPr>
            <a:r>
              <a:rPr lang="en-US" sz="1650" dirty="0">
                <a:solidFill>
                  <a:srgbClr val="121921"/>
                </a:solidFill>
                <a:latin typeface="Source Sans Pro"/>
                <a:ea typeface="Source Sans Pro"/>
                <a:cs typeface="Arial"/>
              </a:rPr>
              <a:t>         - 3-day conference plus lodging for ~$1000 </a:t>
            </a:r>
          </a:p>
          <a:p>
            <a:pPr marL="257175" indent="-257175">
              <a:lnSpc>
                <a:spcPct val="125000"/>
              </a:lnSpc>
              <a:buFont typeface="Wingdings" panose="05000000000000000000" pitchFamily="2" charset="2"/>
              <a:buChar char="§"/>
            </a:pPr>
            <a:r>
              <a:rPr lang="en-US" sz="1650" dirty="0">
                <a:solidFill>
                  <a:srgbClr val="121921"/>
                </a:solidFill>
                <a:latin typeface="Source Sans Pro"/>
                <a:ea typeface="Source Sans Pro"/>
                <a:cs typeface="Arial"/>
              </a:rPr>
              <a:t>Full-day deep dive preconference sessions available</a:t>
            </a:r>
          </a:p>
          <a:p>
            <a:pPr marL="257175" indent="-257175">
              <a:lnSpc>
                <a:spcPct val="125000"/>
              </a:lnSpc>
              <a:buFont typeface="Wingdings" panose="05000000000000000000" pitchFamily="2" charset="2"/>
              <a:buChar char="§"/>
            </a:pPr>
            <a:r>
              <a:rPr lang="en-US" sz="1650" dirty="0">
                <a:solidFill>
                  <a:srgbClr val="121921"/>
                </a:solidFill>
                <a:latin typeface="Source Sans Pro"/>
                <a:ea typeface="Source Sans Pro"/>
                <a:cs typeface="Arial"/>
              </a:rPr>
              <a:t>Easy travel from almost anywhere</a:t>
            </a:r>
            <a:endParaRPr lang="en-US" sz="1650" dirty="0">
              <a:solidFill>
                <a:srgbClr val="121921"/>
              </a:solidFill>
              <a:latin typeface="Source Sans Pro"/>
              <a:ea typeface="Source Sans Pro"/>
              <a:cs typeface="Calibri"/>
            </a:endParaRPr>
          </a:p>
          <a:p>
            <a:pPr marL="257175" indent="-257175">
              <a:lnSpc>
                <a:spcPct val="125000"/>
              </a:lnSpc>
              <a:buFont typeface="Wingdings" panose="05000000000000000000" pitchFamily="2" charset="2"/>
              <a:buChar char="§"/>
            </a:pPr>
            <a:r>
              <a:rPr lang="en-US" sz="1650" dirty="0">
                <a:solidFill>
                  <a:srgbClr val="121921"/>
                </a:solidFill>
                <a:latin typeface="Source Sans Pro"/>
                <a:ea typeface="Source Sans Pro"/>
                <a:cs typeface="Arial"/>
              </a:rPr>
              <a:t>World-class keynotes</a:t>
            </a:r>
          </a:p>
          <a:p>
            <a:pPr marL="257175" indent="-257175">
              <a:lnSpc>
                <a:spcPct val="125000"/>
              </a:lnSpc>
              <a:buFont typeface="Wingdings" panose="05000000000000000000" pitchFamily="2" charset="2"/>
              <a:buChar char="§"/>
            </a:pPr>
            <a:r>
              <a:rPr lang="en-US" sz="1650" dirty="0">
                <a:solidFill>
                  <a:srgbClr val="121921"/>
                </a:solidFill>
                <a:latin typeface="Source Sans Pro"/>
                <a:ea typeface="Source Sans Pro"/>
                <a:cs typeface="Arial"/>
              </a:rPr>
              <a:t>In addition to the sessions, you get a great hallway </a:t>
            </a:r>
            <a:endParaRPr lang="en-US" sz="1650" dirty="0">
              <a:solidFill>
                <a:srgbClr val="121921"/>
              </a:solidFill>
              <a:latin typeface="Source Sans Pro" panose="020B0503030403020204" pitchFamily="34" charset="0"/>
              <a:ea typeface="Source Sans Pro" panose="020B0503030403020204" pitchFamily="34" charset="0"/>
              <a:cs typeface="Arial"/>
            </a:endParaRPr>
          </a:p>
          <a:p>
            <a:pPr>
              <a:lnSpc>
                <a:spcPct val="125000"/>
              </a:lnSpc>
            </a:pPr>
            <a:r>
              <a:rPr lang="en-US" sz="1650" dirty="0">
                <a:solidFill>
                  <a:srgbClr val="121921"/>
                </a:solidFill>
                <a:latin typeface="Source Sans Pro"/>
                <a:ea typeface="Source Sans Pro"/>
                <a:cs typeface="Arial"/>
              </a:rPr>
              <a:t>      Track, amazing food, attendee Welcome Reception, Game Night &amp; more</a:t>
            </a:r>
          </a:p>
          <a:p>
            <a:pPr marL="257175" indent="-257175">
              <a:lnSpc>
                <a:spcPct val="125000"/>
              </a:lnSpc>
              <a:buFont typeface="Wingdings" panose="05000000000000000000" pitchFamily="2" charset="2"/>
              <a:buChar char="§"/>
            </a:pPr>
            <a:r>
              <a:rPr lang="en-US" sz="1650" dirty="0">
                <a:solidFill>
                  <a:srgbClr val="121921"/>
                </a:solidFill>
                <a:latin typeface="Source Sans Pro"/>
                <a:ea typeface="Source Sans Pro"/>
                <a:cs typeface="Arial"/>
              </a:rPr>
              <a:t>Family Day Friday - full day of kids' sessions, free for attendees' families</a:t>
            </a:r>
          </a:p>
          <a:p>
            <a:pPr marL="257175" indent="-257175">
              <a:lnSpc>
                <a:spcPct val="125000"/>
              </a:lnSpc>
              <a:buFont typeface="Wingdings" panose="05000000000000000000" pitchFamily="2" charset="2"/>
              <a:buChar char="§"/>
            </a:pPr>
            <a:r>
              <a:rPr lang="en-US" sz="1650" dirty="0">
                <a:solidFill>
                  <a:srgbClr val="121921"/>
                </a:solidFill>
                <a:latin typeface="Source Sans Pro"/>
                <a:ea typeface="Source Sans Pro"/>
                <a:cs typeface="Arial"/>
              </a:rPr>
              <a:t>Discounted Kalahari Resort rooms with water park access: stay, learn &amp; play all week</a:t>
            </a:r>
          </a:p>
        </p:txBody>
      </p:sp>
      <p:sp>
        <p:nvSpPr>
          <p:cNvPr id="9" name="TextBox 8">
            <a:extLst>
              <a:ext uri="{FF2B5EF4-FFF2-40B4-BE49-F238E27FC236}">
                <a16:creationId xmlns:a16="http://schemas.microsoft.com/office/drawing/2014/main" id="{3E93AAE9-B6FF-416F-900F-43D38126E2F1}"/>
              </a:ext>
            </a:extLst>
          </p:cNvPr>
          <p:cNvSpPr txBox="1"/>
          <p:nvPr/>
        </p:nvSpPr>
        <p:spPr>
          <a:xfrm>
            <a:off x="2485269" y="4645935"/>
            <a:ext cx="4173461" cy="346249"/>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r>
              <a:rPr lang="en-US" dirty="0">
                <a:solidFill>
                  <a:srgbClr val="121921"/>
                </a:solidFill>
                <a:latin typeface="Source Sans Pro Black" panose="020B0803030403020204" pitchFamily="34" charset="0"/>
                <a:ea typeface="Source Sans Pro" panose="020B0503030403020204" pitchFamily="34" charset="0"/>
                <a:cs typeface="Segoe UI"/>
                <a:hlinkClick r:id="rId4">
                  <a:extLst>
                    <a:ext uri="{A12FA001-AC4F-418D-AE19-62706E023703}">
                      <ahyp:hlinkClr xmlns:ahyp="http://schemas.microsoft.com/office/drawing/2018/hyperlinkcolor" val="tx"/>
                    </a:ext>
                  </a:extLst>
                </a:hlinkClick>
              </a:rPr>
              <a:t>https://techbash.com</a:t>
            </a:r>
            <a:r>
              <a:rPr lang="en-US" dirty="0">
                <a:solidFill>
                  <a:srgbClr val="121921"/>
                </a:solidFill>
                <a:latin typeface="Source Sans Pro" panose="020B0503030403020204" pitchFamily="34" charset="0"/>
                <a:ea typeface="Source Sans Pro" panose="020B0503030403020204" pitchFamily="34" charset="0"/>
              </a:rPr>
              <a:t> or </a:t>
            </a:r>
            <a:r>
              <a:rPr lang="en-US" dirty="0">
                <a:solidFill>
                  <a:srgbClr val="121921"/>
                </a:solidFill>
                <a:latin typeface="Source Sans Pro Black" panose="020B0803030403020204" pitchFamily="34" charset="0"/>
                <a:ea typeface="Source Sans Pro" panose="020B0503030403020204" pitchFamily="34" charset="0"/>
              </a:rPr>
              <a:t>@techbash</a:t>
            </a:r>
            <a:endParaRPr lang="en-US" dirty="0">
              <a:solidFill>
                <a:srgbClr val="121921"/>
              </a:solidFill>
              <a:latin typeface="Source Sans Pro Black" panose="020B0803030403020204" pitchFamily="34" charset="0"/>
              <a:ea typeface="Source Sans Pro" panose="020B0503030403020204" pitchFamily="34" charset="0"/>
              <a:cs typeface="Calibri"/>
            </a:endParaRPr>
          </a:p>
        </p:txBody>
      </p:sp>
      <p:pic>
        <p:nvPicPr>
          <p:cNvPr id="10" name="Picture 10" descr="A picture containing indoor, building, table&#10;&#10;Description generated with high confidence">
            <a:extLst>
              <a:ext uri="{FF2B5EF4-FFF2-40B4-BE49-F238E27FC236}">
                <a16:creationId xmlns:a16="http://schemas.microsoft.com/office/drawing/2014/main" id="{A92F3EB1-8376-4601-B443-DFB7DE3FFAA7}"/>
              </a:ext>
            </a:extLst>
          </p:cNvPr>
          <p:cNvPicPr>
            <a:picLocks noChangeAspect="1"/>
          </p:cNvPicPr>
          <p:nvPr/>
        </p:nvPicPr>
        <p:blipFill>
          <a:blip r:embed="rId5"/>
          <a:stretch>
            <a:fillRect/>
          </a:stretch>
        </p:blipFill>
        <p:spPr>
          <a:xfrm>
            <a:off x="7997429" y="3057886"/>
            <a:ext cx="1028700" cy="1271588"/>
          </a:xfrm>
          <a:prstGeom prst="rect">
            <a:avLst/>
          </a:prstGeom>
        </p:spPr>
      </p:pic>
      <p:pic>
        <p:nvPicPr>
          <p:cNvPr id="5" name="Picture 4" descr="A close up of a logo&#10;&#10;Description automatically generated">
            <a:extLst>
              <a:ext uri="{FF2B5EF4-FFF2-40B4-BE49-F238E27FC236}">
                <a16:creationId xmlns:a16="http://schemas.microsoft.com/office/drawing/2014/main" id="{5750C9C9-120D-4C81-BB23-3B8D109EA19A}"/>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 y="794118"/>
            <a:ext cx="9144000" cy="53788"/>
          </a:xfrm>
          <a:prstGeom prst="rect">
            <a:avLst/>
          </a:prstGeom>
        </p:spPr>
      </p:pic>
      <p:pic>
        <p:nvPicPr>
          <p:cNvPr id="11" name="Picture 10">
            <a:extLst>
              <a:ext uri="{FF2B5EF4-FFF2-40B4-BE49-F238E27FC236}">
                <a16:creationId xmlns:a16="http://schemas.microsoft.com/office/drawing/2014/main" id="{E2AA25F2-6048-4660-B47E-23A873B0ADF3}"/>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p:blipFill>
        <p:spPr>
          <a:xfrm>
            <a:off x="130945" y="102140"/>
            <a:ext cx="2983017" cy="579497"/>
          </a:xfrm>
          <a:prstGeom prst="rect">
            <a:avLst/>
          </a:prstGeom>
        </p:spPr>
      </p:pic>
      <p:sp>
        <p:nvSpPr>
          <p:cNvPr id="12" name="TextBox 11">
            <a:extLst>
              <a:ext uri="{FF2B5EF4-FFF2-40B4-BE49-F238E27FC236}">
                <a16:creationId xmlns:a16="http://schemas.microsoft.com/office/drawing/2014/main" id="{938AB65C-AA84-47D6-9062-85EA15816E10}"/>
              </a:ext>
            </a:extLst>
          </p:cNvPr>
          <p:cNvSpPr txBox="1"/>
          <p:nvPr/>
        </p:nvSpPr>
        <p:spPr>
          <a:xfrm>
            <a:off x="3173158" y="227195"/>
            <a:ext cx="5911647" cy="438581"/>
          </a:xfrm>
          <a:prstGeom prst="rect">
            <a:avLst/>
          </a:prstGeom>
          <a:noFill/>
        </p:spPr>
        <p:txBody>
          <a:bodyPr rot="0" spcFirstLastPara="0" vertOverflow="overflow" horzOverflow="overflow" vert="horz" wrap="square" lIns="68580" tIns="34290" rIns="68580" bIns="34290" numCol="1" spcCol="0" rtlCol="0" fromWordArt="0" anchor="t" anchorCtr="0" forceAA="0" compatLnSpc="1">
            <a:prstTxWarp prst="textNoShape">
              <a:avLst/>
            </a:prstTxWarp>
            <a:noAutofit/>
          </a:bodyPr>
          <a:lstStyle/>
          <a:p>
            <a:pPr algn="r"/>
            <a:r>
              <a:rPr lang="en-US" sz="2400" dirty="0">
                <a:solidFill>
                  <a:srgbClr val="121921"/>
                </a:solidFill>
                <a:latin typeface="Oswald"/>
                <a:cs typeface="Segoe UI"/>
              </a:rPr>
              <a:t>November 4-7, 2025 | Pocono Manor, PA</a:t>
            </a:r>
            <a:endParaRPr lang="en-US" sz="2400" dirty="0">
              <a:solidFill>
                <a:srgbClr val="121921"/>
              </a:solidFill>
              <a:latin typeface="Oswald"/>
              <a:cs typeface="Calibri"/>
            </a:endParaRPr>
          </a:p>
        </p:txBody>
      </p:sp>
    </p:spTree>
    <p:extLst>
      <p:ext uri="{BB962C8B-B14F-4D97-AF65-F5344CB8AC3E}">
        <p14:creationId xmlns:p14="http://schemas.microsoft.com/office/powerpoint/2010/main" val="3668355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C39D8-5186-375E-FC48-B0EFCBC9DFE0}"/>
              </a:ext>
            </a:extLst>
          </p:cNvPr>
          <p:cNvSpPr>
            <a:spLocks noGrp="1"/>
          </p:cNvSpPr>
          <p:nvPr>
            <p:ph type="title"/>
          </p:nvPr>
        </p:nvSpPr>
        <p:spPr>
          <a:xfrm>
            <a:off x="902189" y="213132"/>
            <a:ext cx="7338060" cy="1131570"/>
          </a:xfrm>
        </p:spPr>
        <p:txBody>
          <a:bodyPr>
            <a:normAutofit/>
          </a:bodyPr>
          <a:lstStyle/>
          <a:p>
            <a:r>
              <a:rPr lang="en-US" dirty="0"/>
              <a:t>Agenda</a:t>
            </a:r>
          </a:p>
        </p:txBody>
      </p:sp>
      <p:sp>
        <p:nvSpPr>
          <p:cNvPr id="3" name="Content Placeholder 2">
            <a:extLst>
              <a:ext uri="{FF2B5EF4-FFF2-40B4-BE49-F238E27FC236}">
                <a16:creationId xmlns:a16="http://schemas.microsoft.com/office/drawing/2014/main" id="{4A15B267-7589-467A-828D-DEA277BC7A2D}"/>
              </a:ext>
            </a:extLst>
          </p:cNvPr>
          <p:cNvSpPr>
            <a:spLocks noGrp="1"/>
          </p:cNvSpPr>
          <p:nvPr>
            <p:ph idx="1"/>
          </p:nvPr>
        </p:nvSpPr>
        <p:spPr>
          <a:xfrm>
            <a:off x="902190" y="1508760"/>
            <a:ext cx="4697730" cy="3348990"/>
          </a:xfrm>
        </p:spPr>
        <p:txBody>
          <a:bodyPr>
            <a:normAutofit/>
          </a:bodyPr>
          <a:lstStyle/>
          <a:p>
            <a:r>
              <a:rPr lang="en-US" dirty="0"/>
              <a:t>A brief history of Windows development</a:t>
            </a:r>
          </a:p>
          <a:p>
            <a:r>
              <a:rPr lang="en-US" dirty="0"/>
              <a:t>Today’s Choices – Pros &amp; Cons</a:t>
            </a:r>
          </a:p>
          <a:p>
            <a:pPr lvl="1"/>
            <a:r>
              <a:rPr lang="en-US" dirty="0"/>
              <a:t>Windows Forms</a:t>
            </a:r>
          </a:p>
          <a:p>
            <a:pPr lvl="1"/>
            <a:r>
              <a:rPr lang="en-US" dirty="0"/>
              <a:t>WPF</a:t>
            </a:r>
          </a:p>
          <a:p>
            <a:pPr lvl="1"/>
            <a:r>
              <a:rPr lang="en-US" dirty="0"/>
              <a:t>UWP*</a:t>
            </a:r>
          </a:p>
          <a:p>
            <a:pPr lvl="1"/>
            <a:r>
              <a:rPr lang="en-US" dirty="0" err="1"/>
              <a:t>WinUI</a:t>
            </a:r>
            <a:endParaRPr lang="en-US" dirty="0"/>
          </a:p>
          <a:p>
            <a:pPr lvl="1"/>
            <a:r>
              <a:rPr lang="en-US" dirty="0"/>
              <a:t>.NET MAUI</a:t>
            </a:r>
          </a:p>
          <a:p>
            <a:pPr lvl="1"/>
            <a:r>
              <a:rPr lang="en-US" dirty="0"/>
              <a:t>Uno Platform, </a:t>
            </a:r>
            <a:r>
              <a:rPr lang="en-US" dirty="0" err="1"/>
              <a:t>Blazor</a:t>
            </a:r>
            <a:r>
              <a:rPr lang="en-US" dirty="0"/>
              <a:t> Hybrid &amp; Avalonia</a:t>
            </a:r>
          </a:p>
          <a:p>
            <a:pPr lvl="1"/>
            <a:r>
              <a:rPr lang="en-US" dirty="0"/>
              <a:t>PWA (not discussed)</a:t>
            </a:r>
          </a:p>
          <a:p>
            <a:r>
              <a:rPr lang="en-US" dirty="0"/>
              <a:t>Guidelines when choosing a framework</a:t>
            </a:r>
          </a:p>
          <a:p>
            <a:r>
              <a:rPr lang="en-US" dirty="0"/>
              <a:t>Resources and Q&amp;A</a:t>
            </a:r>
          </a:p>
        </p:txBody>
      </p:sp>
      <p:pic>
        <p:nvPicPr>
          <p:cNvPr id="5" name="Picture 4" descr="Person writing on a notepad">
            <a:extLst>
              <a:ext uri="{FF2B5EF4-FFF2-40B4-BE49-F238E27FC236}">
                <a16:creationId xmlns:a16="http://schemas.microsoft.com/office/drawing/2014/main" id="{C49F381B-60E7-8C15-2124-15F5BC2F7A6D}"/>
              </a:ext>
            </a:extLst>
          </p:cNvPr>
          <p:cNvPicPr>
            <a:picLocks noChangeAspect="1"/>
          </p:cNvPicPr>
          <p:nvPr/>
        </p:nvPicPr>
        <p:blipFill>
          <a:blip r:embed="rId3"/>
          <a:srcRect l="19526" r="12143" b="2"/>
          <a:stretch/>
        </p:blipFill>
        <p:spPr>
          <a:xfrm>
            <a:off x="5885411" y="1366521"/>
            <a:ext cx="3256665" cy="3776979"/>
          </a:xfrm>
          <a:prstGeom prst="rect">
            <a:avLst/>
          </a:prstGeom>
        </p:spPr>
      </p:pic>
    </p:spTree>
    <p:extLst>
      <p:ext uri="{BB962C8B-B14F-4D97-AF65-F5344CB8AC3E}">
        <p14:creationId xmlns:p14="http://schemas.microsoft.com/office/powerpoint/2010/main" val="23360344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FD616AB-2B32-4A45-BEC9-C743E8978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BEC91407-C839-4EE3-B5C6-34919D3DE7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1950"/>
            <a:ext cx="9143999" cy="44195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E317B5-6ED0-F7DF-6185-CA33ABD0BC92}"/>
              </a:ext>
            </a:extLst>
          </p:cNvPr>
          <p:cNvSpPr>
            <a:spLocks noGrp="1"/>
          </p:cNvSpPr>
          <p:nvPr>
            <p:ph type="title"/>
          </p:nvPr>
        </p:nvSpPr>
        <p:spPr>
          <a:xfrm>
            <a:off x="241299" y="603250"/>
            <a:ext cx="3128772" cy="3914961"/>
          </a:xfrm>
        </p:spPr>
        <p:txBody>
          <a:bodyPr anchor="t">
            <a:normAutofit/>
          </a:bodyPr>
          <a:lstStyle/>
          <a:p>
            <a:r>
              <a:rPr lang="en-US">
                <a:solidFill>
                  <a:schemeClr val="tx2"/>
                </a:solidFill>
              </a:rPr>
              <a:t>.NET Desktop App History</a:t>
            </a:r>
          </a:p>
        </p:txBody>
      </p:sp>
      <p:sp>
        <p:nvSpPr>
          <p:cNvPr id="3" name="Content Placeholder 2">
            <a:extLst>
              <a:ext uri="{FF2B5EF4-FFF2-40B4-BE49-F238E27FC236}">
                <a16:creationId xmlns:a16="http://schemas.microsoft.com/office/drawing/2014/main" id="{E86BC107-7377-B4E1-5BE4-91C18908C3FC}"/>
              </a:ext>
            </a:extLst>
          </p:cNvPr>
          <p:cNvSpPr>
            <a:spLocks noGrp="1"/>
          </p:cNvSpPr>
          <p:nvPr>
            <p:ph idx="1"/>
          </p:nvPr>
        </p:nvSpPr>
        <p:spPr>
          <a:xfrm>
            <a:off x="3852669" y="603249"/>
            <a:ext cx="5050029" cy="3914962"/>
          </a:xfrm>
        </p:spPr>
        <p:txBody>
          <a:bodyPr anchor="t">
            <a:normAutofit/>
          </a:bodyPr>
          <a:lstStyle/>
          <a:p>
            <a:r>
              <a:rPr lang="en-US" sz="1400"/>
              <a:t>2002 - Windows Forms (WinForms)</a:t>
            </a:r>
          </a:p>
          <a:p>
            <a:pPr lvl="1"/>
            <a:r>
              <a:rPr lang="en-US" sz="1400"/>
              <a:t>Successor to VB 6 forms</a:t>
            </a:r>
          </a:p>
          <a:p>
            <a:pPr lvl="1"/>
            <a:r>
              <a:rPr lang="en-US" sz="1400"/>
              <a:t>Bill Gates demo of Visual Basic form designer in 1991: </a:t>
            </a:r>
            <a:r>
              <a:rPr lang="en-US" sz="1400">
                <a:hlinkClick r:id="rId3"/>
              </a:rPr>
              <a:t>https://youtu.be/Fh_UDQnboRw?si=vO9IUCn05qW_w8PO</a:t>
            </a:r>
            <a:r>
              <a:rPr lang="en-US" sz="1400"/>
              <a:t> </a:t>
            </a:r>
          </a:p>
          <a:p>
            <a:r>
              <a:rPr lang="en-US" sz="1400"/>
              <a:t>2006 – Windows Presentation Foundation (WPF)</a:t>
            </a:r>
          </a:p>
          <a:p>
            <a:r>
              <a:rPr lang="en-US" sz="1400"/>
              <a:t>2015 - Universal Windows Platform (UWP)</a:t>
            </a:r>
          </a:p>
          <a:p>
            <a:pPr lvl="1"/>
            <a:r>
              <a:rPr lang="en-US" sz="1400"/>
              <a:t>Successor to Windows 8.x apps - 2012</a:t>
            </a:r>
          </a:p>
          <a:p>
            <a:r>
              <a:rPr lang="en-US" sz="1400"/>
              <a:t>2021 - WinUI and Windows App SDK (March)</a:t>
            </a:r>
          </a:p>
          <a:p>
            <a:r>
              <a:rPr lang="en-US" sz="1400"/>
              <a:t>2021 – Blazor Hybrid (November)</a:t>
            </a:r>
          </a:p>
          <a:p>
            <a:r>
              <a:rPr lang="en-US" sz="1400"/>
              <a:t>2022 - .NET MAUI (Multi-platform App UI)</a:t>
            </a:r>
          </a:p>
          <a:p>
            <a:r>
              <a:rPr lang="en-US" sz="1400"/>
              <a:t>3rd Party Cross-Platform Options</a:t>
            </a:r>
          </a:p>
          <a:p>
            <a:pPr lvl="1"/>
            <a:r>
              <a:rPr lang="en-US" sz="1400"/>
              <a:t>Uno Platform (UWP/WinUI XAML)</a:t>
            </a:r>
          </a:p>
          <a:p>
            <a:pPr lvl="1"/>
            <a:r>
              <a:rPr lang="en-US" sz="1400"/>
              <a:t>Avalonia UI (WPF XAML)</a:t>
            </a:r>
          </a:p>
        </p:txBody>
      </p:sp>
    </p:spTree>
    <p:extLst>
      <p:ext uri="{BB962C8B-B14F-4D97-AF65-F5344CB8AC3E}">
        <p14:creationId xmlns:p14="http://schemas.microsoft.com/office/powerpoint/2010/main" val="2394465233"/>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BD731-AB20-B19F-59C9-01C1C1AA6B7F}"/>
              </a:ext>
            </a:extLst>
          </p:cNvPr>
          <p:cNvSpPr>
            <a:spLocks noGrp="1"/>
          </p:cNvSpPr>
          <p:nvPr>
            <p:ph type="title"/>
          </p:nvPr>
        </p:nvSpPr>
        <p:spPr/>
        <p:txBody>
          <a:bodyPr/>
          <a:lstStyle/>
          <a:p>
            <a:r>
              <a:rPr lang="en-US" dirty="0"/>
              <a:t>But what about…</a:t>
            </a:r>
          </a:p>
        </p:txBody>
      </p:sp>
      <p:sp>
        <p:nvSpPr>
          <p:cNvPr id="3" name="Content Placeholder 2">
            <a:extLst>
              <a:ext uri="{FF2B5EF4-FFF2-40B4-BE49-F238E27FC236}">
                <a16:creationId xmlns:a16="http://schemas.microsoft.com/office/drawing/2014/main" id="{266D57B9-00B4-9421-9E0E-9F16503F2761}"/>
              </a:ext>
            </a:extLst>
          </p:cNvPr>
          <p:cNvSpPr>
            <a:spLocks noGrp="1"/>
          </p:cNvSpPr>
          <p:nvPr>
            <p:ph idx="1"/>
          </p:nvPr>
        </p:nvSpPr>
        <p:spPr/>
        <p:txBody>
          <a:bodyPr/>
          <a:lstStyle/>
          <a:p>
            <a:r>
              <a:rPr lang="en-US" dirty="0"/>
              <a:t>In the interest of time, we’re staying focused on frameworks of interest to .NET developers. </a:t>
            </a:r>
          </a:p>
          <a:p>
            <a:r>
              <a:rPr lang="en-US" dirty="0"/>
              <a:t>These options are all valid for the right team and project:</a:t>
            </a:r>
          </a:p>
          <a:p>
            <a:pPr lvl="1"/>
            <a:r>
              <a:rPr lang="en-US" dirty="0"/>
              <a:t>React Native for Windows</a:t>
            </a:r>
          </a:p>
          <a:p>
            <a:pPr lvl="1"/>
            <a:r>
              <a:rPr lang="en-US" dirty="0"/>
              <a:t>Progressive Web Apps (PWAs)</a:t>
            </a:r>
          </a:p>
          <a:p>
            <a:pPr lvl="1"/>
            <a:r>
              <a:rPr lang="en-US" dirty="0"/>
              <a:t>Electron.js</a:t>
            </a:r>
          </a:p>
          <a:p>
            <a:pPr lvl="1"/>
            <a:r>
              <a:rPr lang="en-US" dirty="0"/>
              <a:t>Web apps – in your browser of choice</a:t>
            </a:r>
          </a:p>
          <a:p>
            <a:pPr lvl="1"/>
            <a:r>
              <a:rPr lang="en-US" dirty="0"/>
              <a:t>Win32/C++</a:t>
            </a:r>
          </a:p>
          <a:p>
            <a:pPr lvl="1"/>
            <a:r>
              <a:rPr lang="en-US" dirty="0"/>
              <a:t>VB6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755717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DDCC8-88BA-2BFF-F2B3-A1AAC04DACD4}"/>
              </a:ext>
            </a:extLst>
          </p:cNvPr>
          <p:cNvSpPr>
            <a:spLocks noGrp="1"/>
          </p:cNvSpPr>
          <p:nvPr>
            <p:ph type="title"/>
          </p:nvPr>
        </p:nvSpPr>
        <p:spPr>
          <a:xfrm>
            <a:off x="228600" y="206375"/>
            <a:ext cx="5771209" cy="857250"/>
          </a:xfrm>
        </p:spPr>
        <p:txBody>
          <a:bodyPr/>
          <a:lstStyle/>
          <a:p>
            <a:r>
              <a:rPr lang="en-US" dirty="0"/>
              <a:t>User Interface Examples</a:t>
            </a:r>
          </a:p>
        </p:txBody>
      </p:sp>
      <p:pic>
        <p:nvPicPr>
          <p:cNvPr id="4" name="Content Placeholder 10">
            <a:extLst>
              <a:ext uri="{FF2B5EF4-FFF2-40B4-BE49-F238E27FC236}">
                <a16:creationId xmlns:a16="http://schemas.microsoft.com/office/drawing/2014/main" id="{17FA4E71-E597-AD50-071C-753E9FAC03F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270383" y="1193163"/>
            <a:ext cx="2547650" cy="1724698"/>
          </a:xfrm>
          <a:prstGeom prst="rect">
            <a:avLst/>
          </a:prstGeom>
        </p:spPr>
      </p:pic>
      <p:pic>
        <p:nvPicPr>
          <p:cNvPr id="5" name="Content Placeholder 12" descr="A screenshot of a computer&#10;&#10;Description automatically generated">
            <a:extLst>
              <a:ext uri="{FF2B5EF4-FFF2-40B4-BE49-F238E27FC236}">
                <a16:creationId xmlns:a16="http://schemas.microsoft.com/office/drawing/2014/main" id="{5C12AF68-7EC5-9166-A889-8B19941361BA}"/>
              </a:ext>
            </a:extLst>
          </p:cNvPr>
          <p:cNvPicPr>
            <a:picLocks noChangeAspect="1"/>
          </p:cNvPicPr>
          <p:nvPr/>
        </p:nvPicPr>
        <p:blipFill>
          <a:blip r:embed="rId4"/>
          <a:stretch>
            <a:fillRect/>
          </a:stretch>
        </p:blipFill>
        <p:spPr>
          <a:xfrm>
            <a:off x="270383" y="3222283"/>
            <a:ext cx="2743200" cy="1591427"/>
          </a:xfrm>
          <a:prstGeom prst="rect">
            <a:avLst/>
          </a:prstGeom>
        </p:spPr>
      </p:pic>
      <p:pic>
        <p:nvPicPr>
          <p:cNvPr id="6" name="Content Placeholder 10">
            <a:extLst>
              <a:ext uri="{FF2B5EF4-FFF2-40B4-BE49-F238E27FC236}">
                <a16:creationId xmlns:a16="http://schemas.microsoft.com/office/drawing/2014/main" id="{116D74BF-1BDF-3B20-F4C6-117B73FB2D12}"/>
              </a:ext>
            </a:extLst>
          </p:cNvPr>
          <p:cNvPicPr>
            <a:picLocks noChangeAspect="1"/>
          </p:cNvPicPr>
          <p:nvPr/>
        </p:nvPicPr>
        <p:blipFill>
          <a:blip r:embed="rId5"/>
          <a:srcRect/>
          <a:stretch/>
        </p:blipFill>
        <p:spPr>
          <a:xfrm>
            <a:off x="6228409" y="194177"/>
            <a:ext cx="2839390" cy="1600200"/>
          </a:xfrm>
          <a:prstGeom prst="rect">
            <a:avLst/>
          </a:prstGeom>
        </p:spPr>
      </p:pic>
      <p:pic>
        <p:nvPicPr>
          <p:cNvPr id="7" name="Content Placeholder 10">
            <a:extLst>
              <a:ext uri="{FF2B5EF4-FFF2-40B4-BE49-F238E27FC236}">
                <a16:creationId xmlns:a16="http://schemas.microsoft.com/office/drawing/2014/main" id="{1F16A69A-949F-CB39-7627-45650A973AC8}"/>
              </a:ext>
            </a:extLst>
          </p:cNvPr>
          <p:cNvPicPr>
            <a:picLocks noChangeAspect="1"/>
          </p:cNvPicPr>
          <p:nvPr/>
        </p:nvPicPr>
        <p:blipFill>
          <a:blip r:embed="rId6"/>
          <a:srcRect/>
          <a:stretch/>
        </p:blipFill>
        <p:spPr>
          <a:xfrm>
            <a:off x="3412603" y="3117468"/>
            <a:ext cx="2547396" cy="1779337"/>
          </a:xfrm>
          <a:prstGeom prst="rect">
            <a:avLst/>
          </a:prstGeom>
        </p:spPr>
      </p:pic>
      <p:pic>
        <p:nvPicPr>
          <p:cNvPr id="8" name="Content Placeholder 10">
            <a:extLst>
              <a:ext uri="{FF2B5EF4-FFF2-40B4-BE49-F238E27FC236}">
                <a16:creationId xmlns:a16="http://schemas.microsoft.com/office/drawing/2014/main" id="{A620D236-3B22-3ACE-A2F8-E99B00A6F6C6}"/>
              </a:ext>
            </a:extLst>
          </p:cNvPr>
          <p:cNvPicPr>
            <a:picLocks noChangeAspect="1"/>
          </p:cNvPicPr>
          <p:nvPr/>
        </p:nvPicPr>
        <p:blipFill>
          <a:blip r:embed="rId7"/>
          <a:srcRect/>
          <a:stretch/>
        </p:blipFill>
        <p:spPr>
          <a:xfrm>
            <a:off x="6270756" y="2804757"/>
            <a:ext cx="2547650" cy="1600200"/>
          </a:xfrm>
          <a:prstGeom prst="rect">
            <a:avLst/>
          </a:prstGeom>
        </p:spPr>
      </p:pic>
      <p:pic>
        <p:nvPicPr>
          <p:cNvPr id="9" name="Content Placeholder 10">
            <a:extLst>
              <a:ext uri="{FF2B5EF4-FFF2-40B4-BE49-F238E27FC236}">
                <a16:creationId xmlns:a16="http://schemas.microsoft.com/office/drawing/2014/main" id="{739FA184-4813-9C21-63A1-78AD679CC936}"/>
              </a:ext>
            </a:extLst>
          </p:cNvPr>
          <p:cNvPicPr>
            <a:picLocks noChangeAspect="1"/>
          </p:cNvPicPr>
          <p:nvPr/>
        </p:nvPicPr>
        <p:blipFill>
          <a:blip r:embed="rId8"/>
          <a:srcRect/>
          <a:stretch/>
        </p:blipFill>
        <p:spPr>
          <a:xfrm>
            <a:off x="3287567" y="1200181"/>
            <a:ext cx="2906753" cy="1729873"/>
          </a:xfrm>
          <a:prstGeom prst="rect">
            <a:avLst/>
          </a:prstGeom>
        </p:spPr>
      </p:pic>
    </p:spTree>
    <p:extLst>
      <p:ext uri="{BB962C8B-B14F-4D97-AF65-F5344CB8AC3E}">
        <p14:creationId xmlns:p14="http://schemas.microsoft.com/office/powerpoint/2010/main" val="2813270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A6D86F0-98E0-4468-9315-41BF7B0F2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0722"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752E42-C37E-988D-A4BB-7596D6D6EC80}"/>
              </a:ext>
            </a:extLst>
          </p:cNvPr>
          <p:cNvSpPr>
            <a:spLocks noGrp="1"/>
          </p:cNvSpPr>
          <p:nvPr>
            <p:ph type="title"/>
          </p:nvPr>
        </p:nvSpPr>
        <p:spPr>
          <a:xfrm>
            <a:off x="466927" y="628984"/>
            <a:ext cx="2782493" cy="3885532"/>
          </a:xfrm>
        </p:spPr>
        <p:txBody>
          <a:bodyPr>
            <a:normAutofit/>
          </a:bodyPr>
          <a:lstStyle/>
          <a:p>
            <a:r>
              <a:rPr lang="en-US" sz="2700"/>
              <a:t>Windows Forms Advantages</a:t>
            </a:r>
          </a:p>
        </p:txBody>
      </p:sp>
      <p:sp useBgFill="1">
        <p:nvSpPr>
          <p:cNvPr id="10" name="Rectangle 9">
            <a:extLst>
              <a:ext uri="{FF2B5EF4-FFF2-40B4-BE49-F238E27FC236}">
                <a16:creationId xmlns:a16="http://schemas.microsoft.com/office/drawing/2014/main" id="{CE957058-57AD-46A9-BAE9-7145CB3504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0721" y="-1"/>
            <a:ext cx="5653277" cy="51435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5B82E8F-C2CA-D7A2-1CDC-79BB5D9AD6BD}"/>
              </a:ext>
            </a:extLst>
          </p:cNvPr>
          <p:cNvSpPr>
            <a:spLocks noGrp="1"/>
          </p:cNvSpPr>
          <p:nvPr>
            <p:ph idx="1"/>
          </p:nvPr>
        </p:nvSpPr>
        <p:spPr>
          <a:xfrm>
            <a:off x="3872752" y="628985"/>
            <a:ext cx="4966447" cy="4228765"/>
          </a:xfrm>
        </p:spPr>
        <p:txBody>
          <a:bodyPr anchor="ctr">
            <a:normAutofit/>
          </a:bodyPr>
          <a:lstStyle/>
          <a:p>
            <a:r>
              <a:rPr lang="en-US" sz="1300" dirty="0">
                <a:solidFill>
                  <a:schemeClr val="tx2"/>
                </a:solidFill>
              </a:rPr>
              <a:t>Rapid UI development with forms designer and data binding</a:t>
            </a:r>
          </a:p>
          <a:p>
            <a:r>
              <a:rPr lang="en-US" sz="1300" dirty="0">
                <a:solidFill>
                  <a:schemeClr val="tx2"/>
                </a:solidFill>
              </a:rPr>
              <a:t>Third-party control support</a:t>
            </a:r>
          </a:p>
          <a:p>
            <a:r>
              <a:rPr lang="en-US" sz="1300" dirty="0">
                <a:solidFill>
                  <a:schemeClr val="tx2"/>
                </a:solidFill>
              </a:rPr>
              <a:t>Modern and legacy options</a:t>
            </a:r>
          </a:p>
          <a:p>
            <a:pPr lvl="1"/>
            <a:r>
              <a:rPr lang="en-US" sz="1300" dirty="0">
                <a:solidFill>
                  <a:schemeClr val="tx2"/>
                </a:solidFill>
              </a:rPr>
              <a:t>.NET Framework to target legacy Windows</a:t>
            </a:r>
          </a:p>
          <a:p>
            <a:pPr lvl="1"/>
            <a:r>
              <a:rPr lang="en-US" sz="1300" dirty="0">
                <a:solidFill>
                  <a:schemeClr val="tx2"/>
                </a:solidFill>
              </a:rPr>
              <a:t>.NET 9 for modern language features and performance</a:t>
            </a:r>
          </a:p>
          <a:p>
            <a:pPr lvl="1"/>
            <a:r>
              <a:rPr lang="en-US" sz="1300" dirty="0">
                <a:solidFill>
                  <a:schemeClr val="tx2"/>
                </a:solidFill>
              </a:rPr>
              <a:t>Upgrade .NET Framework apps to modern .NET with Visual Studio</a:t>
            </a:r>
          </a:p>
          <a:p>
            <a:r>
              <a:rPr lang="en-US" sz="1300" dirty="0">
                <a:solidFill>
                  <a:schemeClr val="tx2"/>
                </a:solidFill>
              </a:rPr>
              <a:t>Active Development (Async, Accessibility, High DPI, Performance, Dark Mode experimental in .NET 9)</a:t>
            </a:r>
          </a:p>
          <a:p>
            <a:pPr lvl="1"/>
            <a:r>
              <a:rPr lang="en-US" sz="1300" dirty="0">
                <a:solidFill>
                  <a:schemeClr val="tx2"/>
                </a:solidFill>
              </a:rPr>
              <a:t>Roadmap: </a:t>
            </a:r>
            <a:r>
              <a:rPr lang="en-US" sz="1300" dirty="0">
                <a:solidFill>
                  <a:schemeClr val="tx2"/>
                </a:solidFill>
                <a:hlinkClick r:id="rId3"/>
              </a:rPr>
              <a:t>https://github.com/dotnet/winforms/blob/main/docs/roadmap.md</a:t>
            </a:r>
            <a:r>
              <a:rPr lang="en-US" sz="1300" dirty="0">
                <a:solidFill>
                  <a:schemeClr val="tx2"/>
                </a:solidFill>
              </a:rPr>
              <a:t>  </a:t>
            </a:r>
          </a:p>
          <a:p>
            <a:pPr marL="0" indent="0">
              <a:buNone/>
            </a:pPr>
            <a:r>
              <a:rPr lang="en-US" sz="1300" i="1" dirty="0">
                <a:solidFill>
                  <a:schemeClr val="tx2"/>
                </a:solidFill>
              </a:rPr>
              <a:t>Every C# (or VB) developer is already a WinForms developer</a:t>
            </a:r>
          </a:p>
        </p:txBody>
      </p:sp>
    </p:spTree>
    <p:extLst>
      <p:ext uri="{BB962C8B-B14F-4D97-AF65-F5344CB8AC3E}">
        <p14:creationId xmlns:p14="http://schemas.microsoft.com/office/powerpoint/2010/main" val="3710863228"/>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62804-9216-86A3-D5C8-2FEE0FF44F4D}"/>
              </a:ext>
            </a:extLst>
          </p:cNvPr>
          <p:cNvSpPr>
            <a:spLocks noGrp="1"/>
          </p:cNvSpPr>
          <p:nvPr>
            <p:ph type="title"/>
          </p:nvPr>
        </p:nvSpPr>
        <p:spPr>
          <a:xfrm>
            <a:off x="902189" y="213132"/>
            <a:ext cx="7338060" cy="1131570"/>
          </a:xfrm>
        </p:spPr>
        <p:txBody>
          <a:bodyPr>
            <a:normAutofit/>
          </a:bodyPr>
          <a:lstStyle/>
          <a:p>
            <a:r>
              <a:rPr lang="en-US" dirty="0"/>
              <a:t>Windows Forms Drawbacks &amp; Demo</a:t>
            </a:r>
          </a:p>
        </p:txBody>
      </p:sp>
      <p:sp>
        <p:nvSpPr>
          <p:cNvPr id="3" name="Content Placeholder 2">
            <a:extLst>
              <a:ext uri="{FF2B5EF4-FFF2-40B4-BE49-F238E27FC236}">
                <a16:creationId xmlns:a16="http://schemas.microsoft.com/office/drawing/2014/main" id="{DBBB4EEF-219E-6726-2BA2-0FD0E3F4032F}"/>
              </a:ext>
            </a:extLst>
          </p:cNvPr>
          <p:cNvSpPr>
            <a:spLocks noGrp="1"/>
          </p:cNvSpPr>
          <p:nvPr>
            <p:ph idx="1"/>
          </p:nvPr>
        </p:nvSpPr>
        <p:spPr>
          <a:xfrm>
            <a:off x="902190" y="1508760"/>
            <a:ext cx="4697730" cy="3154680"/>
          </a:xfrm>
        </p:spPr>
        <p:txBody>
          <a:bodyPr>
            <a:normAutofit/>
          </a:bodyPr>
          <a:lstStyle/>
          <a:p>
            <a:r>
              <a:rPr lang="en-US" dirty="0"/>
              <a:t>It looks like Windows Forms – Dated UI</a:t>
            </a:r>
          </a:p>
          <a:p>
            <a:pPr lvl="1"/>
            <a:r>
              <a:rPr lang="en-US" dirty="0"/>
              <a:t>No support for Windows Fluent Design</a:t>
            </a:r>
          </a:p>
          <a:p>
            <a:pPr lvl="1"/>
            <a:r>
              <a:rPr lang="en-US" dirty="0"/>
              <a:t>Looks like Windows XP or 7</a:t>
            </a:r>
          </a:p>
          <a:p>
            <a:r>
              <a:rPr lang="en-US" dirty="0"/>
              <a:t>No GPU acceleration</a:t>
            </a:r>
          </a:p>
          <a:p>
            <a:r>
              <a:rPr lang="en-US" dirty="0"/>
              <a:t>No C++ support</a:t>
            </a:r>
          </a:p>
          <a:p>
            <a:r>
              <a:rPr lang="en-US" dirty="0"/>
              <a:t>No production support for Windows themes (Dark Mode)</a:t>
            </a:r>
          </a:p>
          <a:p>
            <a:pPr lvl="1"/>
            <a:r>
              <a:rPr lang="en-US" dirty="0"/>
              <a:t>Experimental support in .NET 9</a:t>
            </a:r>
          </a:p>
          <a:p>
            <a:pPr lvl="1"/>
            <a:r>
              <a:rPr lang="en-US" dirty="0"/>
              <a:t>Third-Party Theming Options</a:t>
            </a:r>
          </a:p>
          <a:p>
            <a:r>
              <a:rPr lang="en-US" dirty="0"/>
              <a:t>Not optimal for Touch and Pen input</a:t>
            </a:r>
          </a:p>
        </p:txBody>
      </p:sp>
      <p:pic>
        <p:nvPicPr>
          <p:cNvPr id="5" name="Picture 4" descr="Woman peeking out a window">
            <a:extLst>
              <a:ext uri="{FF2B5EF4-FFF2-40B4-BE49-F238E27FC236}">
                <a16:creationId xmlns:a16="http://schemas.microsoft.com/office/drawing/2014/main" id="{2668D903-DD06-F2DB-8E96-187F73063598}"/>
              </a:ext>
            </a:extLst>
          </p:cNvPr>
          <p:cNvPicPr>
            <a:picLocks noChangeAspect="1"/>
          </p:cNvPicPr>
          <p:nvPr/>
        </p:nvPicPr>
        <p:blipFill>
          <a:blip r:embed="rId3"/>
          <a:srcRect l="34564" r="7881"/>
          <a:stretch/>
        </p:blipFill>
        <p:spPr>
          <a:xfrm>
            <a:off x="5885411" y="1366521"/>
            <a:ext cx="3256665" cy="3776979"/>
          </a:xfrm>
          <a:prstGeom prst="rect">
            <a:avLst/>
          </a:prstGeom>
        </p:spPr>
      </p:pic>
    </p:spTree>
    <p:extLst>
      <p:ext uri="{BB962C8B-B14F-4D97-AF65-F5344CB8AC3E}">
        <p14:creationId xmlns:p14="http://schemas.microsoft.com/office/powerpoint/2010/main" val="3345080325"/>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Visual Studio Live! Austin 2018">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
  <TotalTime>0</TotalTime>
  <Words>7202</Words>
  <Application>Microsoft Office PowerPoint</Application>
  <PresentationFormat>On-screen Show (16:9)</PresentationFormat>
  <Paragraphs>534</Paragraphs>
  <Slides>23</Slides>
  <Notes>23</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23</vt:i4>
      </vt:variant>
    </vt:vector>
  </HeadingPairs>
  <TitlesOfParts>
    <vt:vector size="33" baseType="lpstr">
      <vt:lpstr>Arial</vt:lpstr>
      <vt:lpstr>Calibri</vt:lpstr>
      <vt:lpstr>Corbel</vt:lpstr>
      <vt:lpstr>Oswald</vt:lpstr>
      <vt:lpstr>Source Sans Pro</vt:lpstr>
      <vt:lpstr>Source Sans Pro Black</vt:lpstr>
      <vt:lpstr>Wingdings</vt:lpstr>
      <vt:lpstr>Custom Design</vt:lpstr>
      <vt:lpstr>Visual Studio Live! Austin 2018</vt:lpstr>
      <vt:lpstr>Banded</vt:lpstr>
      <vt:lpstr>Building a Native App for Windows in 2025</vt:lpstr>
      <vt:lpstr>About Me</vt:lpstr>
      <vt:lpstr>PowerPoint Presentation</vt:lpstr>
      <vt:lpstr>Agenda</vt:lpstr>
      <vt:lpstr>.NET Desktop App History</vt:lpstr>
      <vt:lpstr>But what about…</vt:lpstr>
      <vt:lpstr>User Interface Examples</vt:lpstr>
      <vt:lpstr>Windows Forms Advantages</vt:lpstr>
      <vt:lpstr>Windows Forms Drawbacks &amp; Demo</vt:lpstr>
      <vt:lpstr>WPF Advantages</vt:lpstr>
      <vt:lpstr>WPF Drawbacks &amp; Demo</vt:lpstr>
      <vt:lpstr>UWP Advantages*</vt:lpstr>
      <vt:lpstr>UWP Drawbacks &amp; Demo</vt:lpstr>
      <vt:lpstr>WinUI Advantages</vt:lpstr>
      <vt:lpstr>WinUI Drawbacks &amp; Demo</vt:lpstr>
      <vt:lpstr>.NET MAUI Advantages</vt:lpstr>
      <vt:lpstr>.NET MAUI Drawbacks &amp; Demo</vt:lpstr>
      <vt:lpstr>Blazor Hybrid – Leverage web skills on native platforms</vt:lpstr>
      <vt:lpstr>Uno Platform (or Avalonia UI) Advantages</vt:lpstr>
      <vt:lpstr>Uno Platform Drawbacks &amp; Demo</vt:lpstr>
      <vt:lpstr>Choosing a UI Framework for Windows</vt:lpstr>
      <vt:lpstr>Resources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2015-02-16T21:29:58Z</dcterms:created>
  <dcterms:modified xsi:type="dcterms:W3CDTF">2025-01-15T21:32:47Z</dcterms:modified>
</cp:coreProperties>
</file>

<file path=docProps/thumbnail.jpeg>
</file>